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6858000" cx="12192000"/>
  <p:notesSz cx="6858000" cy="9144000"/>
  <p:embeddedFontLst>
    <p:embeddedFont>
      <p:font typeface="Nunito SemiBold"/>
      <p:regular r:id="rId28"/>
      <p:bold r:id="rId29"/>
      <p:italic r:id="rId30"/>
      <p:boldItalic r:id="rId31"/>
    </p:embeddedFont>
    <p:embeddedFont>
      <p:font typeface="Nuni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Matt Schiller"/>
  <p:cmAuthor clrIdx="1" id="1" initials="" lastIdx="1" name="Deleted us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6BD492-50E9-460E-89BB-077E052C3E62}">
  <a:tblStyle styleId="{056BD492-50E9-460E-89BB-077E052C3E6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NunitoSemiBold-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SemiBold-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SemiBold-boldItalic.fntdata"/><Relationship Id="rId30" Type="http://schemas.openxmlformats.org/officeDocument/2006/relationships/font" Target="fonts/NunitoSemiBold-italic.fntdata"/><Relationship Id="rId11" Type="http://schemas.openxmlformats.org/officeDocument/2006/relationships/slide" Target="slides/slide5.xml"/><Relationship Id="rId33" Type="http://schemas.openxmlformats.org/officeDocument/2006/relationships/font" Target="fonts/Nunito-bold.fntdata"/><Relationship Id="rId10" Type="http://schemas.openxmlformats.org/officeDocument/2006/relationships/slide" Target="slides/slide4.xml"/><Relationship Id="rId32" Type="http://schemas.openxmlformats.org/officeDocument/2006/relationships/font" Target="fonts/Nunito-regular.fntdata"/><Relationship Id="rId13" Type="http://schemas.openxmlformats.org/officeDocument/2006/relationships/slide" Target="slides/slide7.xml"/><Relationship Id="rId35" Type="http://schemas.openxmlformats.org/officeDocument/2006/relationships/font" Target="fonts/Nunito-boldItalic.fntdata"/><Relationship Id="rId12" Type="http://schemas.openxmlformats.org/officeDocument/2006/relationships/slide" Target="slides/slide6.xml"/><Relationship Id="rId34" Type="http://schemas.openxmlformats.org/officeDocument/2006/relationships/font" Target="fonts/Nuni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2-13T06:41:44.266">
    <p:pos x="1342" y="1218"/>
    <p:text>Agent App for the Agents themselves or for the Agent Network team?
Creating an Agent-facing app is not high priority (not clear an app is the right medium for these communications), but unifying key Agent information so that our internal teams can more effectively support agents very much is.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02-13T09:39:14.880">
    <p:pos x="888" y="696"/>
    <p:text>Where does Agent performance / financials sit?
- Fuel sold
- Cookers sold
- Cookers stored
- Commission earned
- Commission paid
Etc.</p:text>
  </p:cm>
  <p:cm authorId="0" idx="3" dt="2020-02-13T09:39:14.880">
    <p:pos x="888" y="696"/>
    <p:text>Also Agent ID? Isn't some information necessary to capture at the Agent Level (eg, commissions, phone numbers) and others at the Shop Level.
Similar to the Customer &lt;&gt; Order relationship?</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0-02-17T09:06:45.074">
    <p:pos x="838" y="2656"/>
    <p:text>What's the distinction you're intending to draw between RMs and Agent Sales Management? The Agent Network team has 3 levels:
- Head of Dept
- Agent Relationship Managers
- Agent Relationship Reps
So, RMs comprise most of agent management, unless I'm misunderstanding.</p:text>
  </p:cm>
  <p:cm authorId="1" idx="1" dt="2020-02-17T09:06:45.074">
    <p:pos x="838" y="2656"/>
    <p:text>I wanted to show that there are people sat in the back office (HOD right now) and teams out in the field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1" name="Google Shape;17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6e451fd6a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e451fd6a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8" name="Google Shape;258;g6e451fd6a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6e268a7cc5_0_3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6e268a7cc5_0_3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 name="Google Shape;265;g6e268a7cc5_0_3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6e268a7cc5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0" name="Google Shape;280;g6e268a7cc5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6eaa6282f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6eaa6282f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9" name="Google Shape;299;g6eaa6282f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6e268a7cc5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2" name="Google Shape;312;g6e268a7cc5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6e268a7cc5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6e268a7cc5_0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8" name="Google Shape;428;g6e268a7cc5_0_1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6e268a7cc5_0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6e268a7cc5_0_1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5" name="Google Shape;485;g6e268a7cc5_0_1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6e268a7cc5_0_1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92" name="Google Shape;492;g6e268a7cc5_0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6e8d95f32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6e8d95f32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1" name="Google Shape;511;g6e8d95f32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6e8d95f32f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6e8d95f32f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6" name="Google Shape;536;g6e8d95f32f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 name="Google Shape;17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6e447f8983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6e447f8983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4" name="Google Shape;544;g6e447f8983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1" name="Google Shape;55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6de59af93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de59af93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6" name="Google Shape;186;g6de59af93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6dee75022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1" name="Google Shape;201;g6dee75022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6dee75022b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9" name="Google Shape;209;g6dee75022b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6dee75022b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 name="Google Shape;217;g6dee75022b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6dee75022b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5" name="Google Shape;225;g6dee75022b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6de59af938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de59af938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4" name="Google Shape;234;g6de59af938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6de59af938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6de59af938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0" name="Google Shape;250;g6de59af938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cSld name="Text">
    <p:spTree>
      <p:nvGrpSpPr>
        <p:cNvPr id="161" name="Shape 161"/>
        <p:cNvGrpSpPr/>
        <p:nvPr/>
      </p:nvGrpSpPr>
      <p:grpSpPr>
        <a:xfrm>
          <a:off x="0" y="0"/>
          <a:ext cx="0" cy="0"/>
          <a:chOff x="0" y="0"/>
          <a:chExt cx="0" cy="0"/>
        </a:xfrm>
      </p:grpSpPr>
      <p:pic>
        <p:nvPicPr>
          <p:cNvPr id="162" name="Google Shape;162;p19"/>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3" name="Google Shape;163;p19"/>
          <p:cNvSpPr txBox="1"/>
          <p:nvPr>
            <p:ph type="title"/>
          </p:nvPr>
        </p:nvSpPr>
        <p:spPr>
          <a:xfrm>
            <a:off x="492615" y="476250"/>
            <a:ext cx="11207100" cy="648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2268"/>
              <a:buFont typeface="Arial"/>
              <a:buNone/>
              <a:defRPr b="1" i="0" sz="2268" cap="none">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64" name="Google Shape;164;p19"/>
          <p:cNvCxnSpPr/>
          <p:nvPr/>
        </p:nvCxnSpPr>
        <p:spPr>
          <a:xfrm>
            <a:off x="492615" y="6303100"/>
            <a:ext cx="11207100" cy="0"/>
          </a:xfrm>
          <a:prstGeom prst="straightConnector1">
            <a:avLst/>
          </a:prstGeom>
          <a:noFill/>
          <a:ln cap="flat" cmpd="sng" w="9525">
            <a:solidFill>
              <a:schemeClr val="dk1"/>
            </a:solidFill>
            <a:prstDash val="solid"/>
            <a:miter lim="800000"/>
            <a:headEnd len="sm" w="sm" type="none"/>
            <a:tailEnd len="sm" w="sm" type="none"/>
          </a:ln>
        </p:spPr>
      </p:cxnSp>
      <p:sp>
        <p:nvSpPr>
          <p:cNvPr id="165" name="Google Shape;165;p19"/>
          <p:cNvSpPr txBox="1"/>
          <p:nvPr>
            <p:ph idx="1" type="body"/>
          </p:nvPr>
        </p:nvSpPr>
        <p:spPr>
          <a:xfrm>
            <a:off x="492613" y="1268412"/>
            <a:ext cx="11207100" cy="4510800"/>
          </a:xfrm>
          <a:prstGeom prst="rect">
            <a:avLst/>
          </a:prstGeom>
          <a:noFill/>
          <a:ln>
            <a:noFill/>
          </a:ln>
        </p:spPr>
        <p:txBody>
          <a:bodyPr anchorCtr="0" anchor="t" bIns="0" lIns="0" spcFirstLastPara="1" rIns="0" wrap="square" tIns="0">
            <a:noAutofit/>
          </a:bodyPr>
          <a:lstStyle>
            <a:lvl1pPr indent="-336550" lvl="0" marL="457200" rtl="0" algn="l">
              <a:lnSpc>
                <a:spcPct val="100000"/>
              </a:lnSpc>
              <a:spcBef>
                <a:spcPts val="1200"/>
              </a:spcBef>
              <a:spcAft>
                <a:spcPts val="0"/>
              </a:spcAft>
              <a:buClr>
                <a:schemeClr val="dk1"/>
              </a:buClr>
              <a:buSzPts val="1700"/>
              <a:buChar char="•"/>
              <a:defRPr sz="1700"/>
            </a:lvl1pPr>
            <a:lvl2pPr indent="-317500" lvl="1" marL="914400" rtl="0" algn="l">
              <a:lnSpc>
                <a:spcPct val="100000"/>
              </a:lnSpc>
              <a:spcBef>
                <a:spcPts val="600"/>
              </a:spcBef>
              <a:spcAft>
                <a:spcPts val="0"/>
              </a:spcAft>
              <a:buClr>
                <a:schemeClr val="dk1"/>
              </a:buClr>
              <a:buSzPts val="1400"/>
              <a:buChar char="•"/>
              <a:defRPr i="0" sz="1400">
                <a:solidFill>
                  <a:schemeClr val="dk1"/>
                </a:solidFill>
              </a:defRPr>
            </a:lvl2pPr>
            <a:lvl3pPr indent="-317500" lvl="2" marL="1371600" rtl="0" algn="l">
              <a:lnSpc>
                <a:spcPct val="100000"/>
              </a:lnSpc>
              <a:spcBef>
                <a:spcPts val="600"/>
              </a:spcBef>
              <a:spcAft>
                <a:spcPts val="0"/>
              </a:spcAft>
              <a:buClr>
                <a:schemeClr val="dk1"/>
              </a:buClr>
              <a:buSzPts val="1400"/>
              <a:buChar char="•"/>
              <a:defRPr i="0" sz="1400">
                <a:solidFill>
                  <a:schemeClr val="dk1"/>
                </a:solidFill>
              </a:defRPr>
            </a:lvl3pPr>
            <a:lvl4pPr indent="-317500" lvl="3" marL="1828800" rtl="0" algn="l">
              <a:lnSpc>
                <a:spcPct val="100000"/>
              </a:lnSpc>
              <a:spcBef>
                <a:spcPts val="600"/>
              </a:spcBef>
              <a:spcAft>
                <a:spcPts val="0"/>
              </a:spcAft>
              <a:buClr>
                <a:schemeClr val="dk1"/>
              </a:buClr>
              <a:buSzPts val="1400"/>
              <a:buChar char="•"/>
              <a:defRPr sz="1400"/>
            </a:lvl4pPr>
            <a:lvl5pPr indent="-317500" lvl="4" marL="2286000" rtl="0" algn="l">
              <a:lnSpc>
                <a:spcPct val="100000"/>
              </a:lnSpc>
              <a:spcBef>
                <a:spcPts val="600"/>
              </a:spcBef>
              <a:spcAft>
                <a:spcPts val="0"/>
              </a:spcAft>
              <a:buClr>
                <a:schemeClr val="dk1"/>
              </a:buClr>
              <a:buSzPts val="1400"/>
              <a:buChar char="•"/>
              <a:defRPr sz="1400"/>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6" name="Google Shape;166;p19"/>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lvl1pPr indent="0" lvl="0" marL="0" rtl="0" algn="r">
              <a:spcBef>
                <a:spcPts val="0"/>
              </a:spcBef>
              <a:buNone/>
              <a:defRPr b="0" i="0" sz="1000" u="none" cap="none" strike="noStrike">
                <a:solidFill>
                  <a:schemeClr val="dk1"/>
                </a:solidFill>
                <a:latin typeface="Arial"/>
                <a:ea typeface="Arial"/>
                <a:cs typeface="Arial"/>
                <a:sym typeface="Arial"/>
              </a:defRPr>
            </a:lvl1pPr>
            <a:lvl2pPr indent="0" lvl="1" marL="0" rtl="0" algn="r">
              <a:spcBef>
                <a:spcPts val="0"/>
              </a:spcBef>
              <a:buNone/>
              <a:defRPr b="0" i="0" sz="1000" u="none" cap="none" strike="noStrike">
                <a:solidFill>
                  <a:schemeClr val="dk1"/>
                </a:solidFill>
                <a:latin typeface="Arial"/>
                <a:ea typeface="Arial"/>
                <a:cs typeface="Arial"/>
                <a:sym typeface="Arial"/>
              </a:defRPr>
            </a:lvl2pPr>
            <a:lvl3pPr indent="0" lvl="2" marL="0" rtl="0" algn="r">
              <a:spcBef>
                <a:spcPts val="0"/>
              </a:spcBef>
              <a:buNone/>
              <a:defRPr b="0" i="0" sz="1000" u="none" cap="none" strike="noStrike">
                <a:solidFill>
                  <a:schemeClr val="dk1"/>
                </a:solidFill>
                <a:latin typeface="Arial"/>
                <a:ea typeface="Arial"/>
                <a:cs typeface="Arial"/>
                <a:sym typeface="Arial"/>
              </a:defRPr>
            </a:lvl3pPr>
            <a:lvl4pPr indent="0" lvl="3" marL="0" rtl="0" algn="r">
              <a:spcBef>
                <a:spcPts val="0"/>
              </a:spcBef>
              <a:buNone/>
              <a:defRPr b="0" i="0" sz="1000" u="none" cap="none" strike="noStrike">
                <a:solidFill>
                  <a:schemeClr val="dk1"/>
                </a:solidFill>
                <a:latin typeface="Arial"/>
                <a:ea typeface="Arial"/>
                <a:cs typeface="Arial"/>
                <a:sym typeface="Arial"/>
              </a:defRPr>
            </a:lvl4pPr>
            <a:lvl5pPr indent="0" lvl="4" marL="0" rtl="0" algn="r">
              <a:spcBef>
                <a:spcPts val="0"/>
              </a:spcBef>
              <a:buNone/>
              <a:defRPr b="0" i="0" sz="1000" u="none" cap="none" strike="noStrike">
                <a:solidFill>
                  <a:schemeClr val="dk1"/>
                </a:solidFill>
                <a:latin typeface="Arial"/>
                <a:ea typeface="Arial"/>
                <a:cs typeface="Arial"/>
                <a:sym typeface="Arial"/>
              </a:defRPr>
            </a:lvl5pPr>
            <a:lvl6pPr indent="0" lvl="5" marL="0" rtl="0" algn="r">
              <a:spcBef>
                <a:spcPts val="0"/>
              </a:spcBef>
              <a:buNone/>
              <a:defRPr b="0" i="0" sz="1000" u="none" cap="none" strike="noStrike">
                <a:solidFill>
                  <a:schemeClr val="dk1"/>
                </a:solidFill>
                <a:latin typeface="Arial"/>
                <a:ea typeface="Arial"/>
                <a:cs typeface="Arial"/>
                <a:sym typeface="Arial"/>
              </a:defRPr>
            </a:lvl6pPr>
            <a:lvl7pPr indent="0" lvl="6" marL="0" rtl="0" algn="r">
              <a:spcBef>
                <a:spcPts val="0"/>
              </a:spcBef>
              <a:buNone/>
              <a:defRPr b="0" i="0" sz="1000" u="none" cap="none" strike="noStrike">
                <a:solidFill>
                  <a:schemeClr val="dk1"/>
                </a:solidFill>
                <a:latin typeface="Arial"/>
                <a:ea typeface="Arial"/>
                <a:cs typeface="Arial"/>
                <a:sym typeface="Arial"/>
              </a:defRPr>
            </a:lvl7pPr>
            <a:lvl8pPr indent="0" lvl="7" marL="0" rtl="0" algn="r">
              <a:spcBef>
                <a:spcPts val="0"/>
              </a:spcBef>
              <a:buNone/>
              <a:defRPr b="0" i="0" sz="1000" u="none" cap="none" strike="noStrike">
                <a:solidFill>
                  <a:schemeClr val="dk1"/>
                </a:solidFill>
                <a:latin typeface="Arial"/>
                <a:ea typeface="Arial"/>
                <a:cs typeface="Arial"/>
                <a:sym typeface="Arial"/>
              </a:defRPr>
            </a:lvl8pPr>
            <a:lvl9pPr indent="0" lvl="8" marL="0" rtl="0" algn="r">
              <a:spcBef>
                <a:spcPts val="0"/>
              </a:spcBef>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67" name="Google Shape;167;p19"/>
          <p:cNvCxnSpPr/>
          <p:nvPr/>
        </p:nvCxnSpPr>
        <p:spPr>
          <a:xfrm>
            <a:off x="492615" y="334561"/>
            <a:ext cx="11207100" cy="0"/>
          </a:xfrm>
          <a:prstGeom prst="straightConnector1">
            <a:avLst/>
          </a:prstGeom>
          <a:noFill/>
          <a:ln cap="flat" cmpd="sng" w="9525">
            <a:solidFill>
              <a:schemeClr val="dk1"/>
            </a:solidFill>
            <a:prstDash val="solid"/>
            <a:miter lim="800000"/>
            <a:headEnd len="sm" w="sm" type="none"/>
            <a:tailEnd len="sm" w="sm" type="none"/>
          </a:ln>
        </p:spPr>
      </p:cxnSp>
      <p:cxnSp>
        <p:nvCxnSpPr>
          <p:cNvPr id="168" name="Google Shape;168;p19"/>
          <p:cNvCxnSpPr/>
          <p:nvPr/>
        </p:nvCxnSpPr>
        <p:spPr>
          <a:xfrm>
            <a:off x="492615" y="1160302"/>
            <a:ext cx="11207100"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extLst>
    <p:ext uri="{DCECCB84-F9BA-43D5-87BE-67443E8EF086}">
      <p15:sldGuideLst>
        <p15:guide id="1" orient="horz" pos="30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comments" Target="../comments/commen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2.xml"/><Relationship Id="rId4" Type="http://schemas.openxmlformats.org/officeDocument/2006/relationships/hyperlink" Target="https://docs.google.com/spreadsheets/d/1TM9hWkfyYF1G1PvGaUh9169wAuIdktnZvvigspVw3fI/edit?usp=shari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3.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rive.google.com/drive/u/0/folders/1EKtRuu7GdCwqWXMrDILKiLd8RWs0NBw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31.jpg"/><Relationship Id="rId5" Type="http://schemas.openxmlformats.org/officeDocument/2006/relationships/image" Target="../media/image28.jpg"/><Relationship Id="rId6" Type="http://schemas.openxmlformats.org/officeDocument/2006/relationships/image" Target="../media/image34.jpg"/><Relationship Id="rId7"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0"/>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Agent Management</a:t>
            </a:r>
            <a:endParaRPr/>
          </a:p>
        </p:txBody>
      </p:sp>
      <p:sp>
        <p:nvSpPr>
          <p:cNvPr id="174" name="Google Shape;174;p20"/>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Q1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9"/>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Approach and Roadmap</a:t>
            </a:r>
            <a:endParaRPr/>
          </a:p>
        </p:txBody>
      </p:sp>
      <p:sp>
        <p:nvSpPr>
          <p:cNvPr id="261" name="Google Shape;261;p29"/>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How do we solve this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Roadmap approach</a:t>
            </a:r>
            <a:endParaRPr/>
          </a:p>
        </p:txBody>
      </p:sp>
      <p:sp>
        <p:nvSpPr>
          <p:cNvPr id="268" name="Google Shape;268;p30"/>
          <p:cNvSpPr txBox="1"/>
          <p:nvPr>
            <p:ph idx="1" type="subTitle"/>
          </p:nvPr>
        </p:nvSpPr>
        <p:spPr>
          <a:xfrm>
            <a:off x="3666050" y="1066150"/>
            <a:ext cx="8710500" cy="4851900"/>
          </a:xfrm>
          <a:prstGeom prst="rect">
            <a:avLst/>
          </a:prstGeom>
        </p:spPr>
        <p:txBody>
          <a:bodyPr anchorCtr="0" anchor="t" bIns="45700" lIns="91425" spcFirstLastPara="1" rIns="91425" wrap="square" tIns="45700">
            <a:noAutofit/>
          </a:bodyPr>
          <a:lstStyle/>
          <a:p>
            <a:pPr indent="-330200" lvl="0" marL="457200" rtl="0" algn="l">
              <a:spcBef>
                <a:spcPts val="1000"/>
              </a:spcBef>
              <a:spcAft>
                <a:spcPts val="0"/>
              </a:spcAft>
              <a:buSzPts val="1600"/>
              <a:buAutoNum type="arabicPeriod"/>
            </a:pPr>
            <a:r>
              <a:rPr lang="en-US" sz="1600"/>
              <a:t>Sanitization of information sources - Understand the use of key identifiers and eliminate duplicates and redundancies</a:t>
            </a:r>
            <a:endParaRPr sz="1600"/>
          </a:p>
          <a:p>
            <a:pPr indent="0" lvl="0" marL="0" rtl="0" algn="l">
              <a:spcBef>
                <a:spcPts val="1000"/>
              </a:spcBef>
              <a:spcAft>
                <a:spcPts val="0"/>
              </a:spcAft>
              <a:buNone/>
            </a:pPr>
            <a:r>
              <a:t/>
            </a:r>
            <a:endParaRPr sz="1600"/>
          </a:p>
          <a:p>
            <a:pPr indent="-330200" lvl="0" marL="457200" rtl="0" algn="l">
              <a:spcBef>
                <a:spcPts val="1000"/>
              </a:spcBef>
              <a:spcAft>
                <a:spcPts val="0"/>
              </a:spcAft>
              <a:buSzPts val="1600"/>
              <a:buAutoNum type="arabicPeriod"/>
            </a:pPr>
            <a:r>
              <a:rPr lang="en-US" sz="1600"/>
              <a:t>Bring information closer to Agents and RM’s (unified view of agent)</a:t>
            </a:r>
            <a:endParaRPr sz="1600"/>
          </a:p>
          <a:p>
            <a:pPr indent="-330200" lvl="0" marL="457200" rtl="0" algn="l">
              <a:spcBef>
                <a:spcPts val="0"/>
              </a:spcBef>
              <a:spcAft>
                <a:spcPts val="0"/>
              </a:spcAft>
              <a:buSzPts val="1600"/>
              <a:buAutoNum type="arabicPeriod"/>
            </a:pPr>
            <a:r>
              <a:rPr lang="en-US" sz="1600"/>
              <a:t>Improve internal coordination and ticketing - Interface between CX / NOC / RM’s etc to be driven by single ticketing system</a:t>
            </a:r>
            <a:endParaRPr sz="1600"/>
          </a:p>
          <a:p>
            <a:pPr indent="0" lvl="0" marL="0" rtl="0" algn="l">
              <a:spcBef>
                <a:spcPts val="1000"/>
              </a:spcBef>
              <a:spcAft>
                <a:spcPts val="0"/>
              </a:spcAft>
              <a:buNone/>
            </a:pPr>
            <a:r>
              <a:t/>
            </a:r>
            <a:endParaRPr sz="1600"/>
          </a:p>
          <a:p>
            <a:pPr indent="-330200" lvl="0" marL="457200" rtl="0" algn="l">
              <a:spcBef>
                <a:spcPts val="1000"/>
              </a:spcBef>
              <a:spcAft>
                <a:spcPts val="0"/>
              </a:spcAft>
              <a:buSzPts val="1600"/>
              <a:buAutoNum type="arabicPeriod"/>
            </a:pPr>
            <a:r>
              <a:rPr lang="en-US" sz="1600"/>
              <a:t>Standardize communication mechanisms and feedback collection for/from agents. Incorporate agent performance into ongoing management</a:t>
            </a:r>
            <a:endParaRPr sz="1600"/>
          </a:p>
          <a:p>
            <a:pPr indent="-330200" lvl="0" marL="457200" rtl="0" algn="l">
              <a:spcBef>
                <a:spcPts val="0"/>
              </a:spcBef>
              <a:spcAft>
                <a:spcPts val="0"/>
              </a:spcAft>
              <a:buSzPts val="1600"/>
              <a:buAutoNum type="arabicPeriod"/>
            </a:pPr>
            <a:r>
              <a:rPr lang="en-US" sz="1600"/>
              <a:t>Fix decommissioning on system(s)</a:t>
            </a:r>
            <a:endParaRPr sz="1600"/>
          </a:p>
          <a:p>
            <a:pPr indent="0" lvl="0" marL="0" rtl="0" algn="l">
              <a:spcBef>
                <a:spcPts val="1000"/>
              </a:spcBef>
              <a:spcAft>
                <a:spcPts val="0"/>
              </a:spcAft>
              <a:buNone/>
            </a:pPr>
            <a:r>
              <a:t/>
            </a:r>
            <a:endParaRPr sz="1600"/>
          </a:p>
          <a:p>
            <a:pPr indent="-330200" lvl="0" marL="457200" rtl="0" algn="l">
              <a:spcBef>
                <a:spcPts val="1000"/>
              </a:spcBef>
              <a:spcAft>
                <a:spcPts val="0"/>
              </a:spcAft>
              <a:buSzPts val="1600"/>
              <a:buAutoNum type="arabicPeriod"/>
            </a:pPr>
            <a:r>
              <a:rPr lang="en-US" sz="1600"/>
              <a:t>Simplify onboarding tools, data capture and data management</a:t>
            </a:r>
            <a:endParaRPr sz="1600"/>
          </a:p>
          <a:p>
            <a:pPr indent="-330200" lvl="0" marL="457200" rtl="0" algn="l">
              <a:spcBef>
                <a:spcPts val="0"/>
              </a:spcBef>
              <a:spcAft>
                <a:spcPts val="0"/>
              </a:spcAft>
              <a:buSzPts val="1600"/>
              <a:buAutoNum type="arabicPeriod"/>
            </a:pPr>
            <a:r>
              <a:rPr lang="en-US" sz="1600"/>
              <a:t>Improve commission management</a:t>
            </a:r>
            <a:endParaRPr sz="1600"/>
          </a:p>
          <a:p>
            <a:pPr indent="-330200" lvl="0" marL="457200" rtl="0" algn="l">
              <a:spcBef>
                <a:spcPts val="0"/>
              </a:spcBef>
              <a:spcAft>
                <a:spcPts val="0"/>
              </a:spcAft>
              <a:buSzPts val="1600"/>
              <a:buAutoNum type="arabicPeriod"/>
            </a:pPr>
            <a:r>
              <a:rPr lang="en-US" sz="1600"/>
              <a:t>Improve stock control for stoves in shops</a:t>
            </a:r>
            <a:endParaRPr sz="1600"/>
          </a:p>
          <a:p>
            <a:pPr indent="-330200" lvl="0" marL="457200" rtl="0" algn="l">
              <a:spcBef>
                <a:spcPts val="0"/>
              </a:spcBef>
              <a:spcAft>
                <a:spcPts val="0"/>
              </a:spcAft>
              <a:buSzPts val="1600"/>
              <a:buAutoNum type="arabicPeriod"/>
            </a:pPr>
            <a:r>
              <a:rPr lang="en-US" sz="1600"/>
              <a:t>Reduce teams using Odoo directly and have it more as a backend</a:t>
            </a:r>
            <a:endParaRPr sz="1600"/>
          </a:p>
        </p:txBody>
      </p:sp>
      <p:sp>
        <p:nvSpPr>
          <p:cNvPr id="269" name="Google Shape;269;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70" name="Google Shape;270;p30"/>
          <p:cNvSpPr/>
          <p:nvPr/>
        </p:nvSpPr>
        <p:spPr>
          <a:xfrm>
            <a:off x="2971800" y="2259850"/>
            <a:ext cx="235800" cy="783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3F3F3F"/>
              </a:solidFill>
            </a:endParaRPr>
          </a:p>
        </p:txBody>
      </p:sp>
      <p:sp>
        <p:nvSpPr>
          <p:cNvPr id="271" name="Google Shape;271;p30"/>
          <p:cNvSpPr/>
          <p:nvPr/>
        </p:nvSpPr>
        <p:spPr>
          <a:xfrm>
            <a:off x="2971800" y="1175650"/>
            <a:ext cx="235800" cy="783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3F3F3F"/>
              </a:solidFill>
            </a:endParaRPr>
          </a:p>
        </p:txBody>
      </p:sp>
      <p:sp>
        <p:nvSpPr>
          <p:cNvPr id="272" name="Google Shape;272;p30"/>
          <p:cNvSpPr/>
          <p:nvPr/>
        </p:nvSpPr>
        <p:spPr>
          <a:xfrm>
            <a:off x="2975125" y="3798950"/>
            <a:ext cx="235800" cy="783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3F3F3F"/>
              </a:solidFill>
            </a:endParaRPr>
          </a:p>
        </p:txBody>
      </p:sp>
      <p:sp>
        <p:nvSpPr>
          <p:cNvPr id="273" name="Google Shape;273;p30"/>
          <p:cNvSpPr/>
          <p:nvPr/>
        </p:nvSpPr>
        <p:spPr>
          <a:xfrm>
            <a:off x="2975125" y="5134150"/>
            <a:ext cx="235800" cy="11820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3F3F3F"/>
              </a:solidFill>
            </a:endParaRPr>
          </a:p>
        </p:txBody>
      </p:sp>
      <p:sp>
        <p:nvSpPr>
          <p:cNvPr id="274" name="Google Shape;274;p30"/>
          <p:cNvSpPr txBox="1"/>
          <p:nvPr/>
        </p:nvSpPr>
        <p:spPr>
          <a:xfrm>
            <a:off x="338328" y="1339000"/>
            <a:ext cx="2386500" cy="515100"/>
          </a:xfrm>
          <a:prstGeom prst="rect">
            <a:avLst/>
          </a:prstGeom>
          <a:solidFill>
            <a:srgbClr val="FFFF00"/>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latin typeface="Nunito SemiBold"/>
                <a:ea typeface="Nunito SemiBold"/>
                <a:cs typeface="Nunito SemiBold"/>
                <a:sym typeface="Nunito SemiBold"/>
              </a:rPr>
              <a:t>Prereq</a:t>
            </a:r>
            <a:r>
              <a:rPr lang="en-US">
                <a:latin typeface="Nunito SemiBold"/>
                <a:ea typeface="Nunito SemiBold"/>
                <a:cs typeface="Nunito SemiBold"/>
                <a:sym typeface="Nunito SemiBold"/>
              </a:rPr>
              <a:t> before any other work can start</a:t>
            </a:r>
            <a:endParaRPr>
              <a:latin typeface="Nunito SemiBold"/>
              <a:ea typeface="Nunito SemiBold"/>
              <a:cs typeface="Nunito SemiBold"/>
              <a:sym typeface="Nunito SemiBold"/>
            </a:endParaRPr>
          </a:p>
        </p:txBody>
      </p:sp>
      <p:sp>
        <p:nvSpPr>
          <p:cNvPr id="275" name="Google Shape;275;p30"/>
          <p:cNvSpPr txBox="1"/>
          <p:nvPr/>
        </p:nvSpPr>
        <p:spPr>
          <a:xfrm>
            <a:off x="341375" y="2253400"/>
            <a:ext cx="2386500" cy="846000"/>
          </a:xfrm>
          <a:prstGeom prst="rect">
            <a:avLst/>
          </a:prstGeom>
          <a:solidFill>
            <a:srgbClr val="FFFF00"/>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latin typeface="Nunito SemiBold"/>
                <a:ea typeface="Nunito SemiBold"/>
                <a:cs typeface="Nunito SemiBold"/>
                <a:sym typeface="Nunito SemiBold"/>
              </a:rPr>
              <a:t>Unlock immediate value to biggest pain point areas, priority for Q1 and Q2 </a:t>
            </a:r>
            <a:endParaRPr>
              <a:latin typeface="Nunito SemiBold"/>
              <a:ea typeface="Nunito SemiBold"/>
              <a:cs typeface="Nunito SemiBold"/>
              <a:sym typeface="Nunito SemiBold"/>
            </a:endParaRPr>
          </a:p>
        </p:txBody>
      </p:sp>
      <p:sp>
        <p:nvSpPr>
          <p:cNvPr id="276" name="Google Shape;276;p30"/>
          <p:cNvSpPr txBox="1"/>
          <p:nvPr/>
        </p:nvSpPr>
        <p:spPr>
          <a:xfrm>
            <a:off x="338325" y="3777400"/>
            <a:ext cx="2386500" cy="708600"/>
          </a:xfrm>
          <a:prstGeom prst="rect">
            <a:avLst/>
          </a:prstGeom>
          <a:solidFill>
            <a:srgbClr val="FFFF00"/>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latin typeface="Nunito SemiBold"/>
                <a:ea typeface="Nunito SemiBold"/>
                <a:cs typeface="Nunito SemiBold"/>
                <a:sym typeface="Nunito SemiBold"/>
              </a:rPr>
              <a:t>Near term fixes, required to improve the efficiency of the network late Q2 to Q4</a:t>
            </a:r>
            <a:r>
              <a:rPr lang="en-US">
                <a:latin typeface="Nunito SemiBold"/>
                <a:ea typeface="Nunito SemiBold"/>
                <a:cs typeface="Nunito SemiBold"/>
                <a:sym typeface="Nunito SemiBold"/>
              </a:rPr>
              <a:t> </a:t>
            </a:r>
            <a:endParaRPr>
              <a:latin typeface="Nunito SemiBold"/>
              <a:ea typeface="Nunito SemiBold"/>
              <a:cs typeface="Nunito SemiBold"/>
              <a:sym typeface="Nunito SemiBold"/>
            </a:endParaRPr>
          </a:p>
        </p:txBody>
      </p:sp>
      <p:sp>
        <p:nvSpPr>
          <p:cNvPr id="277" name="Google Shape;277;p30"/>
          <p:cNvSpPr txBox="1"/>
          <p:nvPr/>
        </p:nvSpPr>
        <p:spPr>
          <a:xfrm>
            <a:off x="338325" y="5326750"/>
            <a:ext cx="2386500" cy="783900"/>
          </a:xfrm>
          <a:prstGeom prst="rect">
            <a:avLst/>
          </a:prstGeom>
          <a:solidFill>
            <a:srgbClr val="FFFF00"/>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latin typeface="Nunito SemiBold"/>
                <a:ea typeface="Nunito SemiBold"/>
                <a:cs typeface="Nunito SemiBold"/>
                <a:sym typeface="Nunito SemiBold"/>
              </a:rPr>
              <a:t>Medium term fixes, required for beyond Nairobi and beyond Kenya</a:t>
            </a:r>
            <a:endParaRPr>
              <a:latin typeface="Nunito SemiBold"/>
              <a:ea typeface="Nunito SemiBold"/>
              <a:cs typeface="Nunito SemiBold"/>
              <a:sym typeface="Nunito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1"/>
          <p:cNvSpPr txBox="1"/>
          <p:nvPr>
            <p:ph type="title"/>
          </p:nvPr>
        </p:nvSpPr>
        <p:spPr>
          <a:xfrm>
            <a:off x="492615" y="476250"/>
            <a:ext cx="11207100" cy="648600"/>
          </a:xfrm>
          <a:prstGeom prst="rect">
            <a:avLst/>
          </a:prstGeom>
          <a:noFill/>
          <a:ln>
            <a:noFill/>
          </a:ln>
        </p:spPr>
        <p:txBody>
          <a:bodyPr anchorCtr="0" anchor="ctr" bIns="0" lIns="0" spcFirstLastPara="1" rIns="0" wrap="square" tIns="0">
            <a:noAutofit/>
          </a:bodyPr>
          <a:lstStyle/>
          <a:p>
            <a:pPr indent="0" lvl="0" marL="0" rtl="0" algn="l">
              <a:lnSpc>
                <a:spcPct val="103090"/>
              </a:lnSpc>
              <a:spcBef>
                <a:spcPts val="0"/>
              </a:spcBef>
              <a:spcAft>
                <a:spcPts val="0"/>
              </a:spcAft>
              <a:buClr>
                <a:schemeClr val="dk1"/>
              </a:buClr>
              <a:buSzPts val="2200"/>
              <a:buFont typeface="Arial"/>
              <a:buNone/>
            </a:pPr>
            <a:r>
              <a:rPr lang="en-US" sz="3200">
                <a:latin typeface="Nunito"/>
                <a:ea typeface="Nunito"/>
                <a:cs typeface="Nunito"/>
                <a:sym typeface="Nunito"/>
              </a:rPr>
              <a:t>Unified view of agent</a:t>
            </a:r>
            <a:endParaRPr sz="3200">
              <a:latin typeface="Nunito"/>
              <a:ea typeface="Nunito"/>
              <a:cs typeface="Nunito"/>
              <a:sym typeface="Nunito"/>
            </a:endParaRPr>
          </a:p>
        </p:txBody>
      </p:sp>
      <p:sp>
        <p:nvSpPr>
          <p:cNvPr id="283" name="Google Shape;283;p31"/>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latin typeface="Nunito"/>
                <a:ea typeface="Nunito"/>
                <a:cs typeface="Nunito"/>
                <a:sym typeface="Nunito"/>
              </a:rPr>
              <a:t>‹#›</a:t>
            </a:fld>
            <a:endParaRPr>
              <a:latin typeface="Nunito"/>
              <a:ea typeface="Nunito"/>
              <a:cs typeface="Nunito"/>
              <a:sym typeface="Nunito"/>
            </a:endParaRPr>
          </a:p>
        </p:txBody>
      </p:sp>
      <p:sp>
        <p:nvSpPr>
          <p:cNvPr id="284" name="Google Shape;284;p31"/>
          <p:cNvSpPr/>
          <p:nvPr/>
        </p:nvSpPr>
        <p:spPr>
          <a:xfrm>
            <a:off x="492125" y="1934458"/>
            <a:ext cx="1462200" cy="21030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latin typeface="Nunito"/>
                <a:ea typeface="Nunito"/>
                <a:cs typeface="Nunito"/>
                <a:sym typeface="Nunito"/>
              </a:rPr>
              <a:t>Included </a:t>
            </a:r>
            <a:endParaRPr b="1" i="0" sz="1200" u="none" cap="none" strike="noStrike">
              <a:solidFill>
                <a:schemeClr val="dk1"/>
              </a:solidFill>
              <a:latin typeface="Nunito"/>
              <a:ea typeface="Nunito"/>
              <a:cs typeface="Nunito"/>
              <a:sym typeface="Nunito"/>
            </a:endParaRPr>
          </a:p>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latin typeface="Nunito"/>
                <a:ea typeface="Nunito"/>
                <a:cs typeface="Nunito"/>
                <a:sym typeface="Nunito"/>
              </a:rPr>
              <a:t>In Scope</a:t>
            </a:r>
            <a:endParaRPr b="1" sz="1200">
              <a:latin typeface="Nunito"/>
              <a:ea typeface="Nunito"/>
              <a:cs typeface="Nunito"/>
              <a:sym typeface="Nunito"/>
            </a:endParaRPr>
          </a:p>
        </p:txBody>
      </p:sp>
      <p:sp>
        <p:nvSpPr>
          <p:cNvPr id="285" name="Google Shape;285;p31"/>
          <p:cNvSpPr/>
          <p:nvPr/>
        </p:nvSpPr>
        <p:spPr>
          <a:xfrm>
            <a:off x="492125" y="4093241"/>
            <a:ext cx="1462200" cy="10929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latin typeface="Nunito"/>
                <a:ea typeface="Nunito"/>
                <a:cs typeface="Nunito"/>
                <a:sym typeface="Nunito"/>
              </a:rPr>
              <a:t>Risks / Considerations</a:t>
            </a:r>
            <a:endParaRPr b="1" sz="1200">
              <a:latin typeface="Nunito"/>
              <a:ea typeface="Nunito"/>
              <a:cs typeface="Nunito"/>
              <a:sym typeface="Nunito"/>
            </a:endParaRPr>
          </a:p>
        </p:txBody>
      </p:sp>
      <p:sp>
        <p:nvSpPr>
          <p:cNvPr id="286" name="Google Shape;286;p31"/>
          <p:cNvSpPr/>
          <p:nvPr/>
        </p:nvSpPr>
        <p:spPr>
          <a:xfrm>
            <a:off x="492124" y="1247774"/>
            <a:ext cx="1462200" cy="630900"/>
          </a:xfrm>
          <a:prstGeom prst="rect">
            <a:avLst/>
          </a:prstGeom>
          <a:solidFill>
            <a:srgbClr val="65D9F8"/>
          </a:solidFill>
          <a:ln>
            <a:noFill/>
          </a:ln>
        </p:spPr>
        <p:txBody>
          <a:bodyPr anchorCtr="0" anchor="ctr" bIns="244475" lIns="0" spcFirstLastPara="1" rIns="0" wrap="square" tIns="244475">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latin typeface="Nunito"/>
                <a:ea typeface="Nunito"/>
                <a:cs typeface="Nunito"/>
                <a:sym typeface="Nunito"/>
              </a:rPr>
              <a:t>Summary</a:t>
            </a:r>
            <a:endParaRPr b="1" sz="1200">
              <a:latin typeface="Nunito"/>
              <a:ea typeface="Nunito"/>
              <a:cs typeface="Nunito"/>
              <a:sym typeface="Nunito"/>
            </a:endParaRPr>
          </a:p>
        </p:txBody>
      </p:sp>
      <p:sp>
        <p:nvSpPr>
          <p:cNvPr id="287" name="Google Shape;287;p31"/>
          <p:cNvSpPr/>
          <p:nvPr/>
        </p:nvSpPr>
        <p:spPr>
          <a:xfrm>
            <a:off x="2074925" y="1247775"/>
            <a:ext cx="9569400" cy="630900"/>
          </a:xfrm>
          <a:prstGeom prst="rect">
            <a:avLst/>
          </a:prstGeom>
          <a:noFill/>
          <a:ln>
            <a:noFill/>
          </a:ln>
        </p:spPr>
        <p:txBody>
          <a:bodyPr anchorCtr="0" anchor="ctr" bIns="91425" lIns="0" spcFirstLastPara="1" rIns="0" wrap="square" tIns="91425">
            <a:noAutofit/>
          </a:bodyPr>
          <a:lstStyle/>
          <a:p>
            <a:pPr indent="0" lvl="0" marL="0" marR="0" rtl="0" algn="l">
              <a:lnSpc>
                <a:spcPct val="150000"/>
              </a:lnSpc>
              <a:spcBef>
                <a:spcPts val="0"/>
              </a:spcBef>
              <a:spcAft>
                <a:spcPts val="0"/>
              </a:spcAft>
              <a:buNone/>
            </a:pPr>
            <a:r>
              <a:rPr lang="en-US" sz="1200">
                <a:solidFill>
                  <a:schemeClr val="dk1"/>
                </a:solidFill>
                <a:latin typeface="Nunito"/>
                <a:ea typeface="Nunito"/>
                <a:cs typeface="Nunito"/>
                <a:sym typeface="Nunito"/>
              </a:rPr>
              <a:t>We need to ensure that everyone involved in the agent value chain has a unified view of the agent</a:t>
            </a:r>
            <a:endParaRPr sz="1200">
              <a:solidFill>
                <a:schemeClr val="dk1"/>
              </a:solidFill>
              <a:latin typeface="Nunito"/>
              <a:ea typeface="Nunito"/>
              <a:cs typeface="Nunito"/>
              <a:sym typeface="Nunito"/>
            </a:endParaRPr>
          </a:p>
        </p:txBody>
      </p:sp>
      <p:sp>
        <p:nvSpPr>
          <p:cNvPr id="288" name="Google Shape;288;p31"/>
          <p:cNvSpPr/>
          <p:nvPr/>
        </p:nvSpPr>
        <p:spPr>
          <a:xfrm>
            <a:off x="2130425" y="1934350"/>
            <a:ext cx="9569400" cy="2103000"/>
          </a:xfrm>
          <a:prstGeom prst="rect">
            <a:avLst/>
          </a:prstGeom>
          <a:noFill/>
          <a:ln>
            <a:noFill/>
          </a:ln>
        </p:spPr>
        <p:txBody>
          <a:bodyPr anchorCtr="0" anchor="ctr" bIns="91425" lIns="0" spcFirstLastPara="1" rIns="0" wrap="square" tIns="91425">
            <a:noAutofit/>
          </a:bodyPr>
          <a:lstStyle/>
          <a:p>
            <a:pPr indent="-215913" lvl="0" marL="228613" marR="0" rtl="0" algn="l">
              <a:lnSpc>
                <a:spcPct val="150000"/>
              </a:lnSpc>
              <a:spcBef>
                <a:spcPts val="0"/>
              </a:spcBef>
              <a:spcAft>
                <a:spcPts val="0"/>
              </a:spcAft>
              <a:buClr>
                <a:schemeClr val="dk1"/>
              </a:buClr>
              <a:buSzPts val="1200"/>
              <a:buFont typeface="Nunito"/>
              <a:buChar char="✓"/>
            </a:pPr>
            <a:r>
              <a:rPr lang="en-US" sz="1200">
                <a:solidFill>
                  <a:schemeClr val="dk1"/>
                </a:solidFill>
                <a:latin typeface="Nunito"/>
                <a:ea typeface="Nunito"/>
                <a:cs typeface="Nunito"/>
                <a:sym typeface="Nunito"/>
              </a:rPr>
              <a:t>Agent App where agents are able to access all of their information about planned activities, agent and KP status.</a:t>
            </a:r>
            <a:endParaRPr sz="1200">
              <a:solidFill>
                <a:schemeClr val="dk1"/>
              </a:solidFill>
              <a:latin typeface="Nunito"/>
              <a:ea typeface="Nunito"/>
              <a:cs typeface="Nunito"/>
              <a:sym typeface="Nunito"/>
            </a:endParaRPr>
          </a:p>
          <a:p>
            <a:pPr indent="-215913" lvl="0" marL="228613" marR="0" rtl="0" algn="l">
              <a:lnSpc>
                <a:spcPct val="150000"/>
              </a:lnSpc>
              <a:spcBef>
                <a:spcPts val="0"/>
              </a:spcBef>
              <a:spcAft>
                <a:spcPts val="0"/>
              </a:spcAft>
              <a:buClr>
                <a:schemeClr val="dk1"/>
              </a:buClr>
              <a:buSzPts val="1200"/>
              <a:buFont typeface="Nunito"/>
              <a:buChar char="✓"/>
            </a:pPr>
            <a:r>
              <a:rPr lang="en-US" sz="1200">
                <a:solidFill>
                  <a:schemeClr val="dk1"/>
                </a:solidFill>
                <a:latin typeface="Nunito"/>
                <a:ea typeface="Nunito"/>
                <a:cs typeface="Nunito"/>
                <a:sym typeface="Nunito"/>
              </a:rPr>
              <a:t>Field Team app for the relevant field teams to be able to access information about planned activities, agent and KP status in order to improve their ability to manage the agents</a:t>
            </a:r>
            <a:endParaRPr sz="1200">
              <a:solidFill>
                <a:schemeClr val="dk1"/>
              </a:solidFill>
              <a:latin typeface="Nunito"/>
              <a:ea typeface="Nunito"/>
              <a:cs typeface="Nunito"/>
              <a:sym typeface="Nunito"/>
            </a:endParaRPr>
          </a:p>
          <a:p>
            <a:pPr indent="-215913" lvl="0" marL="228613" marR="0" rtl="0" algn="l">
              <a:lnSpc>
                <a:spcPct val="150000"/>
              </a:lnSpc>
              <a:spcBef>
                <a:spcPts val="0"/>
              </a:spcBef>
              <a:spcAft>
                <a:spcPts val="0"/>
              </a:spcAft>
              <a:buClr>
                <a:schemeClr val="dk1"/>
              </a:buClr>
              <a:buSzPts val="1200"/>
              <a:buFont typeface="Nunito"/>
              <a:buChar char="✓"/>
            </a:pPr>
            <a:r>
              <a:rPr lang="en-US" sz="1200">
                <a:solidFill>
                  <a:schemeClr val="dk1"/>
                </a:solidFill>
                <a:latin typeface="Nunito"/>
                <a:ea typeface="Nunito"/>
                <a:cs typeface="Nunito"/>
                <a:sym typeface="Nunito"/>
              </a:rPr>
              <a:t>Unified view of the agent on KOKO Admin for all of the back office operational and support teams to access agent info</a:t>
            </a:r>
            <a:endParaRPr sz="1200">
              <a:solidFill>
                <a:schemeClr val="dk1"/>
              </a:solidFill>
              <a:latin typeface="Nunito"/>
              <a:ea typeface="Nunito"/>
              <a:cs typeface="Nunito"/>
              <a:sym typeface="Nunito"/>
            </a:endParaRPr>
          </a:p>
          <a:p>
            <a:pPr indent="-215913" lvl="0" marL="228613" marR="0" rtl="0" algn="l">
              <a:lnSpc>
                <a:spcPct val="150000"/>
              </a:lnSpc>
              <a:spcBef>
                <a:spcPts val="0"/>
              </a:spcBef>
              <a:spcAft>
                <a:spcPts val="0"/>
              </a:spcAft>
              <a:buClr>
                <a:schemeClr val="dk1"/>
              </a:buClr>
              <a:buSzPts val="1200"/>
              <a:buFont typeface="Nunito"/>
              <a:buChar char="✓"/>
            </a:pPr>
            <a:r>
              <a:rPr lang="en-US" sz="1200">
                <a:solidFill>
                  <a:schemeClr val="dk1"/>
                </a:solidFill>
                <a:latin typeface="Nunito"/>
                <a:ea typeface="Nunito"/>
                <a:cs typeface="Nunito"/>
                <a:sym typeface="Nunito"/>
              </a:rPr>
              <a:t>Incorporate critical information from spreadsheets into KOKO Admin / Odoo / Ticketing System to drive the unified view</a:t>
            </a:r>
            <a:endParaRPr sz="1200">
              <a:solidFill>
                <a:schemeClr val="dk1"/>
              </a:solidFill>
              <a:latin typeface="Nunito"/>
              <a:ea typeface="Nunito"/>
              <a:cs typeface="Nunito"/>
              <a:sym typeface="Nunito"/>
            </a:endParaRPr>
          </a:p>
        </p:txBody>
      </p:sp>
      <p:sp>
        <p:nvSpPr>
          <p:cNvPr id="289" name="Google Shape;289;p31"/>
          <p:cNvSpPr/>
          <p:nvPr/>
        </p:nvSpPr>
        <p:spPr>
          <a:xfrm>
            <a:off x="2130425" y="4093250"/>
            <a:ext cx="9513900" cy="1092900"/>
          </a:xfrm>
          <a:prstGeom prst="rect">
            <a:avLst/>
          </a:prstGeom>
          <a:noFill/>
          <a:ln>
            <a:noFill/>
          </a:ln>
        </p:spPr>
        <p:txBody>
          <a:bodyPr anchorCtr="0" anchor="ctr" bIns="91425" lIns="0" spcFirstLastPara="1" rIns="0" wrap="square" tIns="91425">
            <a:noAutofit/>
          </a:bodyPr>
          <a:lstStyle/>
          <a:p>
            <a:pPr indent="-190500" lvl="0" marL="228600" rtl="0" algn="l">
              <a:lnSpc>
                <a:spcPct val="150000"/>
              </a:lnSpc>
              <a:spcBef>
                <a:spcPts val="0"/>
              </a:spcBef>
              <a:spcAft>
                <a:spcPts val="0"/>
              </a:spcAft>
              <a:buClr>
                <a:schemeClr val="dk1"/>
              </a:buClr>
              <a:buSzPts val="1200"/>
              <a:buFont typeface="Nunito"/>
              <a:buChar char="✘"/>
            </a:pPr>
            <a:r>
              <a:rPr lang="en-US" sz="1200">
                <a:solidFill>
                  <a:schemeClr val="dk1"/>
                </a:solidFill>
                <a:latin typeface="Nunito"/>
                <a:ea typeface="Nunito"/>
                <a:cs typeface="Nunito"/>
                <a:sym typeface="Nunito"/>
              </a:rPr>
              <a:t>We need to ensure that critical information comes out of the spreadsheets that are being used</a:t>
            </a:r>
            <a:endParaRPr sz="1200">
              <a:solidFill>
                <a:schemeClr val="dk1"/>
              </a:solidFill>
              <a:latin typeface="Nunito"/>
              <a:ea typeface="Nunito"/>
              <a:cs typeface="Nunito"/>
              <a:sym typeface="Nunito"/>
            </a:endParaRPr>
          </a:p>
        </p:txBody>
      </p:sp>
      <p:sp>
        <p:nvSpPr>
          <p:cNvPr id="290" name="Google Shape;290;p31"/>
          <p:cNvSpPr/>
          <p:nvPr/>
        </p:nvSpPr>
        <p:spPr>
          <a:xfrm>
            <a:off x="6664325" y="5241925"/>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latin typeface="Nunito"/>
                <a:ea typeface="Nunito"/>
                <a:cs typeface="Nunito"/>
                <a:sym typeface="Nunito"/>
              </a:rPr>
              <a:t>Size / Complexity</a:t>
            </a:r>
            <a:endParaRPr b="1" sz="1200">
              <a:latin typeface="Nunito"/>
              <a:ea typeface="Nunito"/>
              <a:cs typeface="Nunito"/>
              <a:sym typeface="Nunito"/>
            </a:endParaRPr>
          </a:p>
        </p:txBody>
      </p:sp>
      <p:sp>
        <p:nvSpPr>
          <p:cNvPr id="291" name="Google Shape;291;p31"/>
          <p:cNvSpPr/>
          <p:nvPr/>
        </p:nvSpPr>
        <p:spPr>
          <a:xfrm>
            <a:off x="8274875" y="5241925"/>
            <a:ext cx="3604500" cy="9963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Font typeface="Nunito"/>
              <a:buChar char="•"/>
            </a:pPr>
            <a:r>
              <a:rPr lang="en-US" sz="1200">
                <a:solidFill>
                  <a:schemeClr val="dk1"/>
                </a:solidFill>
                <a:latin typeface="Nunito"/>
                <a:ea typeface="Nunito"/>
                <a:cs typeface="Nunito"/>
                <a:sym typeface="Nunito"/>
              </a:rPr>
              <a:t>Medium to High: 2 Serverside Engineers + 2 Android Eng initial estimate</a:t>
            </a:r>
            <a:endParaRPr sz="1200">
              <a:solidFill>
                <a:schemeClr val="dk1"/>
              </a:solidFill>
              <a:latin typeface="Nunito"/>
              <a:ea typeface="Nunito"/>
              <a:cs typeface="Nunito"/>
              <a:sym typeface="Nunito"/>
            </a:endParaRPr>
          </a:p>
        </p:txBody>
      </p:sp>
      <p:sp>
        <p:nvSpPr>
          <p:cNvPr id="292" name="Google Shape;292;p31"/>
          <p:cNvSpPr/>
          <p:nvPr/>
        </p:nvSpPr>
        <p:spPr>
          <a:xfrm>
            <a:off x="492125" y="5241925"/>
            <a:ext cx="1462200" cy="510600"/>
          </a:xfrm>
          <a:prstGeom prst="rect">
            <a:avLst/>
          </a:prstGeom>
          <a:solidFill>
            <a:srgbClr val="65D9F8"/>
          </a:solidFill>
          <a:ln>
            <a:noFill/>
          </a:ln>
        </p:spPr>
        <p:txBody>
          <a:bodyPr anchorCtr="0" anchor="ctr" bIns="134925" lIns="0" spcFirstLastPara="1" rIns="0" wrap="square" tIns="134925">
            <a:noAutofit/>
          </a:bodyPr>
          <a:lstStyle/>
          <a:p>
            <a:pPr indent="0" lvl="0" marL="0" rtl="0" algn="ctr">
              <a:lnSpc>
                <a:spcPct val="103033"/>
              </a:lnSpc>
              <a:spcBef>
                <a:spcPts val="0"/>
              </a:spcBef>
              <a:spcAft>
                <a:spcPts val="0"/>
              </a:spcAft>
              <a:buClr>
                <a:schemeClr val="dk1"/>
              </a:buClr>
              <a:buSzPts val="1400"/>
              <a:buFont typeface="Arial"/>
              <a:buNone/>
            </a:pPr>
            <a:r>
              <a:rPr b="1" lang="en-US" sz="1200">
                <a:solidFill>
                  <a:schemeClr val="dk1"/>
                </a:solidFill>
                <a:latin typeface="Nunito"/>
                <a:ea typeface="Nunito"/>
                <a:cs typeface="Nunito"/>
                <a:sym typeface="Nunito"/>
              </a:rPr>
              <a:t>EXCO</a:t>
            </a:r>
            <a:endParaRPr b="1" sz="1200">
              <a:latin typeface="Nunito"/>
              <a:ea typeface="Nunito"/>
              <a:cs typeface="Nunito"/>
              <a:sym typeface="Nunito"/>
            </a:endParaRPr>
          </a:p>
        </p:txBody>
      </p:sp>
      <p:sp>
        <p:nvSpPr>
          <p:cNvPr id="293" name="Google Shape;293;p31"/>
          <p:cNvSpPr/>
          <p:nvPr/>
        </p:nvSpPr>
        <p:spPr>
          <a:xfrm>
            <a:off x="2102675" y="5241925"/>
            <a:ext cx="4328700" cy="3651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Font typeface="Nunito"/>
              <a:buChar char="•"/>
            </a:pPr>
            <a:r>
              <a:t/>
            </a:r>
            <a:endParaRPr sz="1200">
              <a:solidFill>
                <a:schemeClr val="dk1"/>
              </a:solidFill>
              <a:latin typeface="Nunito"/>
              <a:ea typeface="Nunito"/>
              <a:cs typeface="Nunito"/>
              <a:sym typeface="Nunito"/>
            </a:endParaRPr>
          </a:p>
        </p:txBody>
      </p:sp>
      <p:sp>
        <p:nvSpPr>
          <p:cNvPr id="294" name="Google Shape;294;p31"/>
          <p:cNvSpPr/>
          <p:nvPr/>
        </p:nvSpPr>
        <p:spPr>
          <a:xfrm>
            <a:off x="2102675" y="5881050"/>
            <a:ext cx="4328700" cy="3651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Font typeface="Nunito"/>
              <a:buChar char="•"/>
            </a:pPr>
            <a:r>
              <a:rPr lang="en-US" sz="1200">
                <a:solidFill>
                  <a:schemeClr val="dk1"/>
                </a:solidFill>
                <a:latin typeface="Nunito"/>
                <a:ea typeface="Nunito"/>
                <a:cs typeface="Nunito"/>
                <a:sym typeface="Nunito"/>
              </a:rPr>
              <a:t>Delivery</a:t>
            </a:r>
            <a:endParaRPr sz="1200">
              <a:solidFill>
                <a:schemeClr val="dk1"/>
              </a:solidFill>
              <a:latin typeface="Nunito"/>
              <a:ea typeface="Nunito"/>
              <a:cs typeface="Nunito"/>
              <a:sym typeface="Nunito"/>
            </a:endParaRPr>
          </a:p>
        </p:txBody>
      </p:sp>
      <p:sp>
        <p:nvSpPr>
          <p:cNvPr id="295" name="Google Shape;295;p31"/>
          <p:cNvSpPr/>
          <p:nvPr/>
        </p:nvSpPr>
        <p:spPr>
          <a:xfrm>
            <a:off x="492125" y="5808300"/>
            <a:ext cx="1462200" cy="510600"/>
          </a:xfrm>
          <a:prstGeom prst="rect">
            <a:avLst/>
          </a:prstGeom>
          <a:solidFill>
            <a:srgbClr val="65D9F8"/>
          </a:solidFill>
          <a:ln>
            <a:noFill/>
          </a:ln>
        </p:spPr>
        <p:txBody>
          <a:bodyPr anchorCtr="0" anchor="ctr" bIns="134925" lIns="0" spcFirstLastPara="1" rIns="0" wrap="square" tIns="134925">
            <a:noAutofit/>
          </a:bodyPr>
          <a:lstStyle/>
          <a:p>
            <a:pPr indent="0" lvl="0" marL="0" rtl="0" algn="ctr">
              <a:lnSpc>
                <a:spcPct val="103033"/>
              </a:lnSpc>
              <a:spcBef>
                <a:spcPts val="0"/>
              </a:spcBef>
              <a:spcAft>
                <a:spcPts val="0"/>
              </a:spcAft>
              <a:buClr>
                <a:schemeClr val="dk1"/>
              </a:buClr>
              <a:buSzPts val="1400"/>
              <a:buFont typeface="Arial"/>
              <a:buNone/>
            </a:pPr>
            <a:r>
              <a:rPr b="1" lang="en-US" sz="1200">
                <a:solidFill>
                  <a:schemeClr val="dk1"/>
                </a:solidFill>
                <a:latin typeface="Nunito"/>
                <a:ea typeface="Nunito"/>
                <a:cs typeface="Nunito"/>
                <a:sym typeface="Nunito"/>
              </a:rPr>
              <a:t>Current Phase</a:t>
            </a:r>
            <a:endParaRPr b="1" sz="1200">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Step 0 - Sanitisation of data sources</a:t>
            </a:r>
            <a:endParaRPr/>
          </a:p>
        </p:txBody>
      </p:sp>
      <p:sp>
        <p:nvSpPr>
          <p:cNvPr id="302" name="Google Shape;302;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03" name="Google Shape;303;p32"/>
          <p:cNvSpPr/>
          <p:nvPr/>
        </p:nvSpPr>
        <p:spPr>
          <a:xfrm>
            <a:off x="91050" y="4876575"/>
            <a:ext cx="12271200" cy="1358700"/>
          </a:xfrm>
          <a:prstGeom prst="rightArrow">
            <a:avLst>
              <a:gd fmla="val 50000" name="adj1"/>
              <a:gd fmla="val 50000" name="adj2"/>
            </a:avLst>
          </a:prstGeom>
          <a:solidFill>
            <a:srgbClr val="E7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                                                   Short term                                                  Medium term                                                  Longer term</a:t>
            </a:r>
            <a:endParaRPr/>
          </a:p>
        </p:txBody>
      </p:sp>
      <p:graphicFrame>
        <p:nvGraphicFramePr>
          <p:cNvPr id="304" name="Google Shape;304;p32"/>
          <p:cNvGraphicFramePr/>
          <p:nvPr/>
        </p:nvGraphicFramePr>
        <p:xfrm>
          <a:off x="1409700" y="1104900"/>
          <a:ext cx="3000000" cy="3000000"/>
        </p:xfrm>
        <a:graphic>
          <a:graphicData uri="http://schemas.openxmlformats.org/drawingml/2006/table">
            <a:tbl>
              <a:tblPr>
                <a:noFill/>
                <a:tableStyleId>{056BD492-50E9-460E-89BB-077E052C3E62}</a:tableStyleId>
              </a:tblPr>
              <a:tblGrid>
                <a:gridCol w="3429000"/>
                <a:gridCol w="3429000"/>
                <a:gridCol w="3429000"/>
              </a:tblGrid>
              <a:tr h="381000">
                <a:tc>
                  <a:txBody>
                    <a:bodyPr/>
                    <a:lstStyle/>
                    <a:p>
                      <a:pPr indent="0" lvl="0" marL="0" rtl="0" algn="ctr">
                        <a:spcBef>
                          <a:spcPts val="0"/>
                        </a:spcBef>
                        <a:spcAft>
                          <a:spcPts val="0"/>
                        </a:spcAft>
                        <a:buNone/>
                      </a:pPr>
                      <a:r>
                        <a:rPr lang="en-US"/>
                        <a:t>Neighborhood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US"/>
                        <a:t>Nearest Landmark</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US"/>
                        <a:t>Decommissioned status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US"/>
                        <a:t>Phone number 3</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US">
                          <a:solidFill>
                            <a:schemeClr val="dk1"/>
                          </a:solidFill>
                        </a:rPr>
                        <a:t>Phone number 2</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US"/>
                        <a:t>Phone number 1</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t>Calib &amp; W&amp;M status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t>TDR Tasks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US"/>
                        <a:t>Agent Name</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t>Commissioned status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t>Inspection Data</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US"/>
                        <a:t>Shop Name</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t>Opening Hours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t>Rent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US"/>
                        <a:t>Technical ID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t>Agent feedback / feedback about agents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t>Incentives and Prizes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US"/>
                        <a:t>Shop ID</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t>Legal information</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US"/>
                        <a:t>Deposits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05" name="Google Shape;305;p32"/>
          <p:cNvSpPr/>
          <p:nvPr/>
        </p:nvSpPr>
        <p:spPr>
          <a:xfrm>
            <a:off x="1757850" y="1191000"/>
            <a:ext cx="209400" cy="3672300"/>
          </a:xfrm>
          <a:prstGeom prst="leftBrace">
            <a:avLst>
              <a:gd fmla="val 50000" name="adj1"/>
              <a:gd fmla="val 51382"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2"/>
          <p:cNvSpPr/>
          <p:nvPr/>
        </p:nvSpPr>
        <p:spPr>
          <a:xfrm>
            <a:off x="91050" y="1577300"/>
            <a:ext cx="1482300" cy="30402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latin typeface="Nunito"/>
                <a:ea typeface="Nunito"/>
                <a:cs typeface="Nunito"/>
                <a:sym typeface="Nunito"/>
              </a:rPr>
              <a:t>This information needs to be updated in KOKO Core and Odoo urgently. The data should be linked so that if agent name is changed in Odoo the change is reflected in KOKO Core. This will remove the need for a number of conflicting spreadsheets.</a:t>
            </a:r>
            <a:endParaRPr b="1" sz="1200">
              <a:latin typeface="Nunito"/>
              <a:ea typeface="Nunito"/>
              <a:cs typeface="Nunito"/>
              <a:sym typeface="Nunito"/>
            </a:endParaRPr>
          </a:p>
        </p:txBody>
      </p:sp>
      <p:sp>
        <p:nvSpPr>
          <p:cNvPr id="307" name="Google Shape;307;p32"/>
          <p:cNvSpPr/>
          <p:nvPr/>
        </p:nvSpPr>
        <p:spPr>
          <a:xfrm>
            <a:off x="6413325" y="1253875"/>
            <a:ext cx="5357700" cy="6435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lang="en-US" sz="1200">
                <a:solidFill>
                  <a:schemeClr val="dk1"/>
                </a:solidFill>
                <a:latin typeface="Nunito"/>
                <a:ea typeface="Nunito"/>
                <a:cs typeface="Nunito"/>
                <a:sym typeface="Nunito"/>
              </a:rPr>
              <a:t>Technical ID and shop ID need to be merged or linked as currently it is possible as it is remains a source of confusion and creates additional complexity for all the teams involved in agent management.</a:t>
            </a:r>
            <a:endParaRPr b="1" sz="1200">
              <a:latin typeface="Nunito"/>
              <a:ea typeface="Nunito"/>
              <a:cs typeface="Nunito"/>
              <a:sym typeface="Nunito"/>
            </a:endParaRPr>
          </a:p>
        </p:txBody>
      </p:sp>
      <p:sp>
        <p:nvSpPr>
          <p:cNvPr id="308" name="Google Shape;308;p32"/>
          <p:cNvSpPr/>
          <p:nvPr/>
        </p:nvSpPr>
        <p:spPr>
          <a:xfrm>
            <a:off x="91050" y="6021525"/>
            <a:ext cx="5602500" cy="3081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lang="en-US" sz="1200" u="sng">
                <a:solidFill>
                  <a:schemeClr val="hlink"/>
                </a:solidFill>
                <a:latin typeface="Nunito"/>
                <a:ea typeface="Nunito"/>
                <a:cs typeface="Nunito"/>
                <a:sym typeface="Nunito"/>
                <a:hlinkClick r:id="rId4"/>
              </a:rPr>
              <a:t>Further detail on data sources of truth and sanitisation can be found here.</a:t>
            </a:r>
            <a:endParaRPr b="1" sz="1200">
              <a:latin typeface="Nunito"/>
              <a:ea typeface="Nunito"/>
              <a:cs typeface="Nunito"/>
              <a:sym typeface="Nunito"/>
            </a:endParaRPr>
          </a:p>
        </p:txBody>
      </p:sp>
      <p:cxnSp>
        <p:nvCxnSpPr>
          <p:cNvPr id="309" name="Google Shape;309;p32"/>
          <p:cNvCxnSpPr>
            <a:stCxn id="307" idx="1"/>
          </p:cNvCxnSpPr>
          <p:nvPr/>
        </p:nvCxnSpPr>
        <p:spPr>
          <a:xfrm flipH="1">
            <a:off x="3861225" y="1575625"/>
            <a:ext cx="2552100" cy="29919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33"/>
          <p:cNvPicPr preferRelativeResize="0"/>
          <p:nvPr/>
        </p:nvPicPr>
        <p:blipFill rotWithShape="1">
          <a:blip r:embed="rId4">
            <a:alphaModFix/>
          </a:blip>
          <a:srcRect b="0" l="0" r="0" t="0"/>
          <a:stretch/>
        </p:blipFill>
        <p:spPr>
          <a:xfrm>
            <a:off x="1588" y="1588"/>
            <a:ext cx="1588" cy="1588"/>
          </a:xfrm>
          <a:prstGeom prst="rect">
            <a:avLst/>
          </a:prstGeom>
          <a:noFill/>
          <a:ln>
            <a:noFill/>
          </a:ln>
        </p:spPr>
      </p:pic>
      <p:sp>
        <p:nvSpPr>
          <p:cNvPr id="315" name="Google Shape;315;p3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Agent Service: Ongoing Management</a:t>
            </a:r>
            <a:endParaRPr/>
          </a:p>
        </p:txBody>
      </p:sp>
      <p:sp>
        <p:nvSpPr>
          <p:cNvPr id="316" name="Google Shape;316;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pSp>
        <p:nvGrpSpPr>
          <p:cNvPr id="317" name="Google Shape;317;p33"/>
          <p:cNvGrpSpPr/>
          <p:nvPr/>
        </p:nvGrpSpPr>
        <p:grpSpPr>
          <a:xfrm>
            <a:off x="3541267" y="979800"/>
            <a:ext cx="6401018" cy="613800"/>
            <a:chOff x="3541323" y="979800"/>
            <a:chExt cx="7123323" cy="613800"/>
          </a:xfrm>
        </p:grpSpPr>
        <p:sp>
          <p:nvSpPr>
            <p:cNvPr id="318" name="Google Shape;318;p33"/>
            <p:cNvSpPr/>
            <p:nvPr/>
          </p:nvSpPr>
          <p:spPr>
            <a:xfrm>
              <a:off x="3541332" y="979800"/>
              <a:ext cx="1571400" cy="613800"/>
            </a:xfrm>
            <a:prstGeom prst="homePlate">
              <a:avLst>
                <a:gd fmla="val 50000" name="adj"/>
              </a:avLst>
            </a:prstGeom>
            <a:solidFill>
              <a:srgbClr val="DEC85F"/>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200"/>
            </a:p>
          </p:txBody>
        </p:sp>
        <p:sp>
          <p:nvSpPr>
            <p:cNvPr id="319" name="Google Shape;319;p33"/>
            <p:cNvSpPr txBox="1"/>
            <p:nvPr/>
          </p:nvSpPr>
          <p:spPr>
            <a:xfrm>
              <a:off x="3541323" y="1093048"/>
              <a:ext cx="1221900" cy="38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Nunito"/>
                  <a:ea typeface="Nunito"/>
                  <a:cs typeface="Nunito"/>
                  <a:sym typeface="Nunito"/>
                </a:rPr>
                <a:t>Sales</a:t>
              </a:r>
              <a:endParaRPr sz="1200">
                <a:solidFill>
                  <a:srgbClr val="FFFFFF"/>
                </a:solidFill>
                <a:latin typeface="Nunito"/>
                <a:ea typeface="Nunito"/>
                <a:cs typeface="Nunito"/>
                <a:sym typeface="Nunito"/>
              </a:endParaRPr>
            </a:p>
          </p:txBody>
        </p:sp>
        <p:sp>
          <p:nvSpPr>
            <p:cNvPr id="320" name="Google Shape;320;p33"/>
            <p:cNvSpPr/>
            <p:nvPr/>
          </p:nvSpPr>
          <p:spPr>
            <a:xfrm>
              <a:off x="4779617" y="979800"/>
              <a:ext cx="1720200" cy="613800"/>
            </a:xfrm>
            <a:prstGeom prst="chevron">
              <a:avLst>
                <a:gd fmla="val 50000" name="adj"/>
              </a:avLst>
            </a:prstGeom>
            <a:solidFill>
              <a:srgbClr val="4ECDC4"/>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200"/>
            </a:p>
          </p:txBody>
        </p:sp>
        <p:sp>
          <p:nvSpPr>
            <p:cNvPr id="321" name="Google Shape;321;p33"/>
            <p:cNvSpPr txBox="1"/>
            <p:nvPr/>
          </p:nvSpPr>
          <p:spPr>
            <a:xfrm>
              <a:off x="5039051" y="1093048"/>
              <a:ext cx="1104300" cy="38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Nunito"/>
                  <a:ea typeface="Nunito"/>
                  <a:cs typeface="Nunito"/>
                  <a:sym typeface="Nunito"/>
                </a:rPr>
                <a:t>Inventory</a:t>
              </a:r>
              <a:endParaRPr sz="1200">
                <a:solidFill>
                  <a:srgbClr val="FFFFFF"/>
                </a:solidFill>
                <a:latin typeface="Nunito"/>
                <a:ea typeface="Nunito"/>
                <a:cs typeface="Nunito"/>
                <a:sym typeface="Nunito"/>
              </a:endParaRPr>
            </a:p>
          </p:txBody>
        </p:sp>
        <p:sp>
          <p:nvSpPr>
            <p:cNvPr id="322" name="Google Shape;322;p33"/>
            <p:cNvSpPr/>
            <p:nvPr/>
          </p:nvSpPr>
          <p:spPr>
            <a:xfrm>
              <a:off x="6167893" y="979800"/>
              <a:ext cx="1720200" cy="613800"/>
            </a:xfrm>
            <a:prstGeom prst="chevron">
              <a:avLst>
                <a:gd fmla="val 50000" name="adj"/>
              </a:avLst>
            </a:prstGeom>
            <a:solidFill>
              <a:srgbClr val="FF6B6B"/>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200"/>
            </a:p>
          </p:txBody>
        </p:sp>
        <p:sp>
          <p:nvSpPr>
            <p:cNvPr id="323" name="Google Shape;323;p33"/>
            <p:cNvSpPr txBox="1"/>
            <p:nvPr/>
          </p:nvSpPr>
          <p:spPr>
            <a:xfrm>
              <a:off x="6416013" y="1093048"/>
              <a:ext cx="1221900" cy="38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Nunito"/>
                  <a:ea typeface="Nunito"/>
                  <a:cs typeface="Nunito"/>
                  <a:sym typeface="Nunito"/>
                </a:rPr>
                <a:t>Commercial</a:t>
              </a:r>
              <a:endParaRPr sz="1200">
                <a:solidFill>
                  <a:srgbClr val="FFFFFF"/>
                </a:solidFill>
                <a:latin typeface="Nunito"/>
                <a:ea typeface="Nunito"/>
                <a:cs typeface="Nunito"/>
                <a:sym typeface="Nunito"/>
              </a:endParaRPr>
            </a:p>
          </p:txBody>
        </p:sp>
        <p:sp>
          <p:nvSpPr>
            <p:cNvPr id="324" name="Google Shape;324;p33"/>
            <p:cNvSpPr/>
            <p:nvPr/>
          </p:nvSpPr>
          <p:spPr>
            <a:xfrm>
              <a:off x="7556170" y="979800"/>
              <a:ext cx="1720200" cy="613800"/>
            </a:xfrm>
            <a:prstGeom prst="chevron">
              <a:avLst>
                <a:gd fmla="val 50000" name="adj"/>
              </a:avLst>
            </a:prstGeom>
            <a:solidFill>
              <a:srgbClr val="1A535C"/>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200"/>
            </a:p>
          </p:txBody>
        </p:sp>
        <p:sp>
          <p:nvSpPr>
            <p:cNvPr id="325" name="Google Shape;325;p33"/>
            <p:cNvSpPr txBox="1"/>
            <p:nvPr/>
          </p:nvSpPr>
          <p:spPr>
            <a:xfrm>
              <a:off x="7799282" y="1093048"/>
              <a:ext cx="1104300" cy="38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Nunito"/>
                  <a:ea typeface="Nunito"/>
                  <a:cs typeface="Nunito"/>
                  <a:sym typeface="Nunito"/>
                </a:rPr>
                <a:t>Support</a:t>
              </a:r>
              <a:endParaRPr sz="1200">
                <a:solidFill>
                  <a:srgbClr val="FFFFFF"/>
                </a:solidFill>
                <a:latin typeface="Nunito"/>
                <a:ea typeface="Nunito"/>
                <a:cs typeface="Nunito"/>
                <a:sym typeface="Nunito"/>
              </a:endParaRPr>
            </a:p>
          </p:txBody>
        </p:sp>
        <p:sp>
          <p:nvSpPr>
            <p:cNvPr id="326" name="Google Shape;326;p33"/>
            <p:cNvSpPr/>
            <p:nvPr/>
          </p:nvSpPr>
          <p:spPr>
            <a:xfrm>
              <a:off x="8944446" y="979800"/>
              <a:ext cx="1720200" cy="613800"/>
            </a:xfrm>
            <a:prstGeom prst="chevron">
              <a:avLst>
                <a:gd fmla="val 50000" name="adj"/>
              </a:avLst>
            </a:prstGeom>
            <a:solidFill>
              <a:srgbClr val="626262"/>
            </a:solidFill>
            <a:ln cap="flat" cmpd="sng" w="9525">
              <a:solidFill>
                <a:srgbClr val="FFFF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200"/>
            </a:p>
          </p:txBody>
        </p:sp>
        <p:sp>
          <p:nvSpPr>
            <p:cNvPr id="327" name="Google Shape;327;p33"/>
            <p:cNvSpPr txBox="1"/>
            <p:nvPr/>
          </p:nvSpPr>
          <p:spPr>
            <a:xfrm>
              <a:off x="9221023" y="1093048"/>
              <a:ext cx="1104300" cy="38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Nunito"/>
                  <a:ea typeface="Nunito"/>
                  <a:cs typeface="Nunito"/>
                  <a:sym typeface="Nunito"/>
                </a:rPr>
                <a:t>Marketing</a:t>
              </a:r>
              <a:endParaRPr sz="1200">
                <a:solidFill>
                  <a:srgbClr val="FFFFFF"/>
                </a:solidFill>
                <a:latin typeface="Nunito"/>
                <a:ea typeface="Nunito"/>
                <a:cs typeface="Nunito"/>
                <a:sym typeface="Nunito"/>
              </a:endParaRPr>
            </a:p>
          </p:txBody>
        </p:sp>
      </p:grpSp>
      <p:sp>
        <p:nvSpPr>
          <p:cNvPr id="328" name="Google Shape;328;p33"/>
          <p:cNvSpPr txBox="1"/>
          <p:nvPr/>
        </p:nvSpPr>
        <p:spPr>
          <a:xfrm>
            <a:off x="457200" y="1273500"/>
            <a:ext cx="10095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AREAS</a:t>
            </a:r>
            <a:endParaRPr>
              <a:latin typeface="Nunito SemiBold"/>
              <a:ea typeface="Nunito SemiBold"/>
              <a:cs typeface="Nunito SemiBold"/>
              <a:sym typeface="Nunito SemiBold"/>
            </a:endParaRPr>
          </a:p>
        </p:txBody>
      </p:sp>
      <p:sp>
        <p:nvSpPr>
          <p:cNvPr id="329" name="Google Shape;329;p33"/>
          <p:cNvSpPr/>
          <p:nvPr/>
        </p:nvSpPr>
        <p:spPr>
          <a:xfrm>
            <a:off x="3541325" y="1630675"/>
            <a:ext cx="2222400" cy="457200"/>
          </a:xfrm>
          <a:prstGeom prst="roundRect">
            <a:avLst>
              <a:gd fmla="val 16667" name="adj"/>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chemeClr val="lt1"/>
                </a:solidFill>
                <a:latin typeface="Nunito"/>
                <a:ea typeface="Nunito"/>
                <a:cs typeface="Nunito"/>
                <a:sym typeface="Nunito"/>
              </a:rPr>
              <a:t>Agent Availability and Access</a:t>
            </a:r>
            <a:endParaRPr sz="1000">
              <a:solidFill>
                <a:schemeClr val="lt1"/>
              </a:solidFill>
              <a:latin typeface="Nunito"/>
              <a:ea typeface="Nunito"/>
              <a:cs typeface="Nunito"/>
              <a:sym typeface="Nunito"/>
            </a:endParaRPr>
          </a:p>
        </p:txBody>
      </p:sp>
      <p:sp>
        <p:nvSpPr>
          <p:cNvPr id="330" name="Google Shape;330;p33"/>
          <p:cNvSpPr/>
          <p:nvPr/>
        </p:nvSpPr>
        <p:spPr>
          <a:xfrm>
            <a:off x="5842900" y="1627625"/>
            <a:ext cx="2043600" cy="457200"/>
          </a:xfrm>
          <a:prstGeom prst="roundRect">
            <a:avLst>
              <a:gd fmla="val 16667" name="adj"/>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chemeClr val="lt1"/>
                </a:solidFill>
                <a:latin typeface="Nunito"/>
                <a:ea typeface="Nunito"/>
                <a:cs typeface="Nunito"/>
                <a:sym typeface="Nunito"/>
              </a:rPr>
              <a:t>Communication Management</a:t>
            </a:r>
            <a:endParaRPr sz="1000">
              <a:solidFill>
                <a:schemeClr val="lt1"/>
              </a:solidFill>
              <a:latin typeface="Nunito"/>
              <a:ea typeface="Nunito"/>
              <a:cs typeface="Nunito"/>
              <a:sym typeface="Nunito"/>
            </a:endParaRPr>
          </a:p>
        </p:txBody>
      </p:sp>
      <p:sp>
        <p:nvSpPr>
          <p:cNvPr id="331" name="Google Shape;331;p33"/>
          <p:cNvSpPr txBox="1"/>
          <p:nvPr/>
        </p:nvSpPr>
        <p:spPr>
          <a:xfrm>
            <a:off x="457200" y="1650700"/>
            <a:ext cx="10095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PILLARS</a:t>
            </a:r>
            <a:endParaRPr>
              <a:latin typeface="Nunito SemiBold"/>
              <a:ea typeface="Nunito SemiBold"/>
              <a:cs typeface="Nunito SemiBold"/>
              <a:sym typeface="Nunito SemiBold"/>
            </a:endParaRPr>
          </a:p>
        </p:txBody>
      </p:sp>
      <p:sp>
        <p:nvSpPr>
          <p:cNvPr id="332" name="Google Shape;332;p33"/>
          <p:cNvSpPr txBox="1"/>
          <p:nvPr/>
        </p:nvSpPr>
        <p:spPr>
          <a:xfrm>
            <a:off x="457200" y="2918250"/>
            <a:ext cx="23484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ACTIVITIES &amp; TOUCHPOINTS</a:t>
            </a:r>
            <a:endParaRPr>
              <a:latin typeface="Nunito SemiBold"/>
              <a:ea typeface="Nunito SemiBold"/>
              <a:cs typeface="Nunito SemiBold"/>
              <a:sym typeface="Nunito SemiBold"/>
            </a:endParaRPr>
          </a:p>
        </p:txBody>
      </p:sp>
      <p:sp>
        <p:nvSpPr>
          <p:cNvPr id="333" name="Google Shape;333;p33"/>
          <p:cNvSpPr txBox="1"/>
          <p:nvPr/>
        </p:nvSpPr>
        <p:spPr>
          <a:xfrm rot="-5400000">
            <a:off x="2791200" y="2803800"/>
            <a:ext cx="17199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DEC85F"/>
                </a:solidFill>
                <a:latin typeface="Nunito SemiBold"/>
                <a:ea typeface="Nunito SemiBold"/>
                <a:cs typeface="Nunito SemiBold"/>
                <a:sym typeface="Nunito SemiBold"/>
              </a:rPr>
              <a:t>Tiering</a:t>
            </a:r>
            <a:endParaRPr sz="1000">
              <a:solidFill>
                <a:srgbClr val="DEC85F"/>
              </a:solidFill>
              <a:latin typeface="Nunito SemiBold"/>
              <a:ea typeface="Nunito SemiBold"/>
              <a:cs typeface="Nunito SemiBold"/>
              <a:sym typeface="Nunito SemiBold"/>
            </a:endParaRPr>
          </a:p>
          <a:p>
            <a:pPr indent="0" lvl="0" marL="0" rtl="0" algn="l">
              <a:spcBef>
                <a:spcPts val="0"/>
              </a:spcBef>
              <a:spcAft>
                <a:spcPts val="0"/>
              </a:spcAft>
              <a:buNone/>
            </a:pPr>
            <a:r>
              <a:rPr lang="en-US" sz="1000">
                <a:solidFill>
                  <a:srgbClr val="DEC85F"/>
                </a:solidFill>
                <a:latin typeface="Nunito SemiBold"/>
                <a:ea typeface="Nunito SemiBold"/>
                <a:cs typeface="Nunito SemiBold"/>
                <a:sym typeface="Nunito SemiBold"/>
              </a:rPr>
              <a:t>Area Management</a:t>
            </a:r>
            <a:endParaRPr sz="1000">
              <a:solidFill>
                <a:srgbClr val="DEC85F"/>
              </a:solidFill>
              <a:latin typeface="Nunito SemiBold"/>
              <a:ea typeface="Nunito SemiBold"/>
              <a:cs typeface="Nunito SemiBold"/>
              <a:sym typeface="Nunito SemiBold"/>
            </a:endParaRPr>
          </a:p>
          <a:p>
            <a:pPr indent="0" lvl="0" marL="0" rtl="0" algn="l">
              <a:spcBef>
                <a:spcPts val="0"/>
              </a:spcBef>
              <a:spcAft>
                <a:spcPts val="0"/>
              </a:spcAft>
              <a:buNone/>
            </a:pPr>
            <a:r>
              <a:rPr lang="en-US" sz="1000">
                <a:solidFill>
                  <a:srgbClr val="DEC85F"/>
                </a:solidFill>
                <a:latin typeface="Nunito SemiBold"/>
                <a:ea typeface="Nunito SemiBold"/>
                <a:cs typeface="Nunito SemiBold"/>
                <a:sym typeface="Nunito SemiBold"/>
              </a:rPr>
              <a:t>Relationship Management</a:t>
            </a:r>
            <a:endParaRPr sz="1000">
              <a:solidFill>
                <a:srgbClr val="DEC85F"/>
              </a:solidFill>
              <a:latin typeface="Nunito SemiBold"/>
              <a:ea typeface="Nunito SemiBold"/>
              <a:cs typeface="Nunito SemiBold"/>
              <a:sym typeface="Nunito SemiBold"/>
            </a:endParaRPr>
          </a:p>
        </p:txBody>
      </p:sp>
      <p:sp>
        <p:nvSpPr>
          <p:cNvPr id="334" name="Google Shape;334;p33"/>
          <p:cNvSpPr txBox="1"/>
          <p:nvPr/>
        </p:nvSpPr>
        <p:spPr>
          <a:xfrm rot="-5400000">
            <a:off x="3488025" y="2850900"/>
            <a:ext cx="16257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4ECDC4"/>
                </a:solidFill>
                <a:latin typeface="Nunito SemiBold"/>
                <a:ea typeface="Nunito SemiBold"/>
                <a:cs typeface="Nunito SemiBold"/>
                <a:sym typeface="Nunito SemiBold"/>
              </a:rPr>
              <a:t>Stove Stock Control</a:t>
            </a:r>
            <a:endParaRPr sz="1000">
              <a:solidFill>
                <a:srgbClr val="4ECDC4"/>
              </a:solidFill>
              <a:latin typeface="Nunito SemiBold"/>
              <a:ea typeface="Nunito SemiBold"/>
              <a:cs typeface="Nunito SemiBold"/>
              <a:sym typeface="Nunito SemiBold"/>
            </a:endParaRPr>
          </a:p>
          <a:p>
            <a:pPr indent="0" lvl="0" marL="0" rtl="0" algn="l">
              <a:spcBef>
                <a:spcPts val="0"/>
              </a:spcBef>
              <a:spcAft>
                <a:spcPts val="0"/>
              </a:spcAft>
              <a:buNone/>
            </a:pPr>
            <a:r>
              <a:rPr lang="en-US" sz="1000">
                <a:solidFill>
                  <a:srgbClr val="4ECDC4"/>
                </a:solidFill>
                <a:latin typeface="Nunito SemiBold"/>
                <a:ea typeface="Nunito SemiBold"/>
                <a:cs typeface="Nunito SemiBold"/>
                <a:sym typeface="Nunito SemiBold"/>
              </a:rPr>
              <a:t>Stoves Delivery Planning</a:t>
            </a:r>
            <a:endParaRPr sz="1000">
              <a:solidFill>
                <a:srgbClr val="4ECDC4"/>
              </a:solidFill>
              <a:latin typeface="Nunito SemiBold"/>
              <a:ea typeface="Nunito SemiBold"/>
              <a:cs typeface="Nunito SemiBold"/>
              <a:sym typeface="Nunito SemiBold"/>
            </a:endParaRPr>
          </a:p>
          <a:p>
            <a:pPr indent="0" lvl="0" marL="0" rtl="0" algn="l">
              <a:spcBef>
                <a:spcPts val="0"/>
              </a:spcBef>
              <a:spcAft>
                <a:spcPts val="0"/>
              </a:spcAft>
              <a:buNone/>
            </a:pPr>
            <a:r>
              <a:rPr lang="en-US" sz="1000">
                <a:solidFill>
                  <a:srgbClr val="4ECDC4"/>
                </a:solidFill>
                <a:latin typeface="Nunito SemiBold"/>
                <a:ea typeface="Nunito SemiBold"/>
                <a:cs typeface="Nunito SemiBold"/>
                <a:sym typeface="Nunito SemiBold"/>
              </a:rPr>
              <a:t>Stoves Delivery</a:t>
            </a:r>
            <a:endParaRPr sz="1000">
              <a:solidFill>
                <a:srgbClr val="4ECDC4"/>
              </a:solidFill>
              <a:latin typeface="Nunito SemiBold"/>
              <a:ea typeface="Nunito SemiBold"/>
              <a:cs typeface="Nunito SemiBold"/>
              <a:sym typeface="Nunito SemiBold"/>
            </a:endParaRPr>
          </a:p>
          <a:p>
            <a:pPr indent="0" lvl="0" marL="0" rtl="0" algn="l">
              <a:spcBef>
                <a:spcPts val="0"/>
              </a:spcBef>
              <a:spcAft>
                <a:spcPts val="0"/>
              </a:spcAft>
              <a:buNone/>
            </a:pPr>
            <a:r>
              <a:rPr lang="en-US" sz="1000">
                <a:solidFill>
                  <a:srgbClr val="4ECDC4"/>
                </a:solidFill>
                <a:latin typeface="Nunito SemiBold"/>
                <a:ea typeface="Nunito SemiBold"/>
                <a:cs typeface="Nunito SemiBold"/>
                <a:sym typeface="Nunito SemiBold"/>
              </a:rPr>
              <a:t>Reverse Logistics</a:t>
            </a:r>
            <a:endParaRPr sz="1000">
              <a:solidFill>
                <a:srgbClr val="4ECDC4"/>
              </a:solidFill>
              <a:latin typeface="Nunito SemiBold"/>
              <a:ea typeface="Nunito SemiBold"/>
              <a:cs typeface="Nunito SemiBold"/>
              <a:sym typeface="Nunito SemiBold"/>
            </a:endParaRPr>
          </a:p>
        </p:txBody>
      </p:sp>
      <p:sp>
        <p:nvSpPr>
          <p:cNvPr id="335" name="Google Shape;335;p33"/>
          <p:cNvSpPr txBox="1"/>
          <p:nvPr/>
        </p:nvSpPr>
        <p:spPr>
          <a:xfrm rot="-5400000">
            <a:off x="4199850" y="2836800"/>
            <a:ext cx="16539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4ECDC4"/>
                </a:solidFill>
                <a:latin typeface="Nunito SemiBold"/>
                <a:ea typeface="Nunito SemiBold"/>
                <a:cs typeface="Nunito SemiBold"/>
                <a:sym typeface="Nunito SemiBold"/>
              </a:rPr>
              <a:t>Fuel Stock Control</a:t>
            </a:r>
            <a:endParaRPr sz="1000">
              <a:solidFill>
                <a:srgbClr val="4ECDC4"/>
              </a:solidFill>
              <a:latin typeface="Nunito SemiBold"/>
              <a:ea typeface="Nunito SemiBold"/>
              <a:cs typeface="Nunito SemiBold"/>
              <a:sym typeface="Nunito SemiBold"/>
            </a:endParaRPr>
          </a:p>
          <a:p>
            <a:pPr indent="0" lvl="0" marL="0" rtl="0" algn="l">
              <a:spcBef>
                <a:spcPts val="0"/>
              </a:spcBef>
              <a:spcAft>
                <a:spcPts val="0"/>
              </a:spcAft>
              <a:buNone/>
            </a:pPr>
            <a:r>
              <a:rPr lang="en-US" sz="1000">
                <a:solidFill>
                  <a:srgbClr val="4ECDC4"/>
                </a:solidFill>
                <a:latin typeface="Nunito SemiBold"/>
                <a:ea typeface="Nunito SemiBold"/>
                <a:cs typeface="Nunito SemiBold"/>
                <a:sym typeface="Nunito SemiBold"/>
              </a:rPr>
              <a:t>Fuel Delivery Planning</a:t>
            </a:r>
            <a:endParaRPr sz="1000">
              <a:solidFill>
                <a:srgbClr val="4ECDC4"/>
              </a:solidFill>
              <a:latin typeface="Nunito SemiBold"/>
              <a:ea typeface="Nunito SemiBold"/>
              <a:cs typeface="Nunito SemiBold"/>
              <a:sym typeface="Nunito SemiBold"/>
            </a:endParaRPr>
          </a:p>
          <a:p>
            <a:pPr indent="0" lvl="0" marL="0" rtl="0" algn="l">
              <a:spcBef>
                <a:spcPts val="0"/>
              </a:spcBef>
              <a:spcAft>
                <a:spcPts val="0"/>
              </a:spcAft>
              <a:buNone/>
            </a:pPr>
            <a:r>
              <a:rPr lang="en-US" sz="1000">
                <a:solidFill>
                  <a:srgbClr val="4ECDC4"/>
                </a:solidFill>
                <a:latin typeface="Nunito SemiBold"/>
                <a:ea typeface="Nunito SemiBold"/>
                <a:cs typeface="Nunito SemiBold"/>
                <a:sym typeface="Nunito SemiBold"/>
              </a:rPr>
              <a:t>Fuel Delivery</a:t>
            </a:r>
            <a:endParaRPr sz="1000">
              <a:solidFill>
                <a:srgbClr val="4ECDC4"/>
              </a:solidFill>
              <a:latin typeface="Nunito SemiBold"/>
              <a:ea typeface="Nunito SemiBold"/>
              <a:cs typeface="Nunito SemiBold"/>
              <a:sym typeface="Nunito SemiBold"/>
            </a:endParaRPr>
          </a:p>
        </p:txBody>
      </p:sp>
      <p:sp>
        <p:nvSpPr>
          <p:cNvPr id="336" name="Google Shape;336;p33"/>
          <p:cNvSpPr txBox="1"/>
          <p:nvPr/>
        </p:nvSpPr>
        <p:spPr>
          <a:xfrm rot="-5400000">
            <a:off x="4844925" y="2832150"/>
            <a:ext cx="16632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4ECDC4"/>
                </a:solidFill>
                <a:latin typeface="Nunito SemiBold"/>
                <a:ea typeface="Nunito SemiBold"/>
                <a:cs typeface="Nunito SemiBold"/>
                <a:sym typeface="Nunito SemiBold"/>
              </a:rPr>
              <a:t>Collateral Issuing</a:t>
            </a:r>
            <a:endParaRPr sz="1000">
              <a:solidFill>
                <a:srgbClr val="4ECDC4"/>
              </a:solidFill>
              <a:latin typeface="Nunito SemiBold"/>
              <a:ea typeface="Nunito SemiBold"/>
              <a:cs typeface="Nunito SemiBold"/>
              <a:sym typeface="Nunito SemiBold"/>
            </a:endParaRPr>
          </a:p>
          <a:p>
            <a:pPr indent="0" lvl="0" marL="0" rtl="0" algn="l">
              <a:spcBef>
                <a:spcPts val="0"/>
              </a:spcBef>
              <a:spcAft>
                <a:spcPts val="0"/>
              </a:spcAft>
              <a:buNone/>
            </a:pPr>
            <a:r>
              <a:rPr lang="en-US" sz="1000">
                <a:solidFill>
                  <a:srgbClr val="4ECDC4"/>
                </a:solidFill>
                <a:latin typeface="Nunito SemiBold"/>
                <a:ea typeface="Nunito SemiBold"/>
                <a:cs typeface="Nunito SemiBold"/>
                <a:sym typeface="Nunito SemiBold"/>
              </a:rPr>
              <a:t>Collateral Tracking</a:t>
            </a:r>
            <a:endParaRPr sz="1000">
              <a:solidFill>
                <a:srgbClr val="4ECDC4"/>
              </a:solidFill>
              <a:latin typeface="Nunito SemiBold"/>
              <a:ea typeface="Nunito SemiBold"/>
              <a:cs typeface="Nunito SemiBold"/>
              <a:sym typeface="Nunito SemiBold"/>
            </a:endParaRPr>
          </a:p>
        </p:txBody>
      </p:sp>
      <p:sp>
        <p:nvSpPr>
          <p:cNvPr id="337" name="Google Shape;337;p33"/>
          <p:cNvSpPr txBox="1"/>
          <p:nvPr/>
        </p:nvSpPr>
        <p:spPr>
          <a:xfrm>
            <a:off x="457200" y="3775200"/>
            <a:ext cx="16035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TEAMS</a:t>
            </a:r>
            <a:endParaRPr>
              <a:latin typeface="Nunito SemiBold"/>
              <a:ea typeface="Nunito SemiBold"/>
              <a:cs typeface="Nunito SemiBold"/>
              <a:sym typeface="Nunito SemiBold"/>
            </a:endParaRPr>
          </a:p>
        </p:txBody>
      </p:sp>
      <p:sp>
        <p:nvSpPr>
          <p:cNvPr id="338" name="Google Shape;338;p33"/>
          <p:cNvSpPr txBox="1"/>
          <p:nvPr/>
        </p:nvSpPr>
        <p:spPr>
          <a:xfrm>
            <a:off x="1330325" y="4216750"/>
            <a:ext cx="1603500" cy="386700"/>
          </a:xfrm>
          <a:prstGeom prst="rect">
            <a:avLst/>
          </a:prstGeom>
          <a:noFill/>
          <a:ln>
            <a:noFill/>
          </a:ln>
        </p:spPr>
        <p:txBody>
          <a:bodyPr anchorCtr="0" anchor="t" bIns="91425" lIns="91425" spcFirstLastPara="1" rIns="91425" wrap="square" tIns="91425">
            <a:noAutofit/>
          </a:bodyPr>
          <a:lstStyle/>
          <a:p>
            <a:pPr indent="0" lvl="0" marL="0" rtl="0" algn="r">
              <a:lnSpc>
                <a:spcPct val="120000"/>
              </a:lnSpc>
              <a:spcBef>
                <a:spcPts val="0"/>
              </a:spcBef>
              <a:spcAft>
                <a:spcPts val="0"/>
              </a:spcAft>
              <a:buNone/>
            </a:pPr>
            <a:r>
              <a:rPr lang="en-US" sz="1200">
                <a:latin typeface="Nunito SemiBold"/>
                <a:ea typeface="Nunito SemiBold"/>
                <a:cs typeface="Nunito SemiBold"/>
                <a:sym typeface="Nunito SemiBold"/>
              </a:rPr>
              <a:t>RM’s</a:t>
            </a:r>
            <a:endParaRPr sz="1200">
              <a:latin typeface="Nunito SemiBold"/>
              <a:ea typeface="Nunito SemiBold"/>
              <a:cs typeface="Nunito SemiBold"/>
              <a:sym typeface="Nunito SemiBold"/>
            </a:endParaRPr>
          </a:p>
          <a:p>
            <a:pPr indent="0" lvl="0" marL="0" rtl="0" algn="r">
              <a:lnSpc>
                <a:spcPct val="120000"/>
              </a:lnSpc>
              <a:spcBef>
                <a:spcPts val="0"/>
              </a:spcBef>
              <a:spcAft>
                <a:spcPts val="0"/>
              </a:spcAft>
              <a:buNone/>
            </a:pPr>
            <a:r>
              <a:rPr lang="en-US" sz="1200">
                <a:latin typeface="Nunito SemiBold"/>
                <a:ea typeface="Nunito SemiBold"/>
                <a:cs typeface="Nunito SemiBold"/>
                <a:sym typeface="Nunito SemiBold"/>
              </a:rPr>
              <a:t>Agent Sales Mgt</a:t>
            </a:r>
            <a:endParaRPr sz="1200">
              <a:latin typeface="Nunito SemiBold"/>
              <a:ea typeface="Nunito SemiBold"/>
              <a:cs typeface="Nunito SemiBold"/>
              <a:sym typeface="Nunito SemiBold"/>
            </a:endParaRPr>
          </a:p>
          <a:p>
            <a:pPr indent="0" lvl="0" marL="0" rtl="0" algn="r">
              <a:lnSpc>
                <a:spcPct val="120000"/>
              </a:lnSpc>
              <a:spcBef>
                <a:spcPts val="0"/>
              </a:spcBef>
              <a:spcAft>
                <a:spcPts val="0"/>
              </a:spcAft>
              <a:buNone/>
            </a:pPr>
            <a:r>
              <a:rPr lang="en-US" sz="1200">
                <a:latin typeface="Nunito SemiBold"/>
                <a:ea typeface="Nunito SemiBold"/>
                <a:cs typeface="Nunito SemiBold"/>
                <a:sym typeface="Nunito SemiBold"/>
              </a:rPr>
              <a:t>CX</a:t>
            </a:r>
            <a:endParaRPr sz="1200">
              <a:latin typeface="Nunito SemiBold"/>
              <a:ea typeface="Nunito SemiBold"/>
              <a:cs typeface="Nunito SemiBold"/>
              <a:sym typeface="Nunito SemiBold"/>
            </a:endParaRPr>
          </a:p>
          <a:p>
            <a:pPr indent="0" lvl="0" marL="0" rtl="0" algn="r">
              <a:lnSpc>
                <a:spcPct val="120000"/>
              </a:lnSpc>
              <a:spcBef>
                <a:spcPts val="0"/>
              </a:spcBef>
              <a:spcAft>
                <a:spcPts val="0"/>
              </a:spcAft>
              <a:buNone/>
            </a:pPr>
            <a:r>
              <a:rPr lang="en-US" sz="1200">
                <a:latin typeface="Nunito SemiBold"/>
                <a:ea typeface="Nunito SemiBold"/>
                <a:cs typeface="Nunito SemiBold"/>
                <a:sym typeface="Nunito SemiBold"/>
              </a:rPr>
              <a:t>NOC</a:t>
            </a:r>
            <a:endParaRPr sz="1200">
              <a:latin typeface="Nunito SemiBold"/>
              <a:ea typeface="Nunito SemiBold"/>
              <a:cs typeface="Nunito SemiBold"/>
              <a:sym typeface="Nunito SemiBold"/>
            </a:endParaRPr>
          </a:p>
          <a:p>
            <a:pPr indent="0" lvl="0" marL="0" rtl="0" algn="r">
              <a:lnSpc>
                <a:spcPct val="120000"/>
              </a:lnSpc>
              <a:spcBef>
                <a:spcPts val="0"/>
              </a:spcBef>
              <a:spcAft>
                <a:spcPts val="0"/>
              </a:spcAft>
              <a:buNone/>
            </a:pPr>
            <a:r>
              <a:rPr lang="en-US" sz="1200">
                <a:latin typeface="Nunito SemiBold"/>
                <a:ea typeface="Nunito SemiBold"/>
                <a:cs typeface="Nunito SemiBold"/>
                <a:sym typeface="Nunito SemiBold"/>
              </a:rPr>
              <a:t>Maintenance</a:t>
            </a:r>
            <a:endParaRPr sz="1200">
              <a:latin typeface="Nunito SemiBold"/>
              <a:ea typeface="Nunito SemiBold"/>
              <a:cs typeface="Nunito SemiBold"/>
              <a:sym typeface="Nunito SemiBold"/>
            </a:endParaRPr>
          </a:p>
          <a:p>
            <a:pPr indent="0" lvl="0" marL="0" rtl="0" algn="r">
              <a:lnSpc>
                <a:spcPct val="120000"/>
              </a:lnSpc>
              <a:spcBef>
                <a:spcPts val="0"/>
              </a:spcBef>
              <a:spcAft>
                <a:spcPts val="0"/>
              </a:spcAft>
              <a:buNone/>
            </a:pPr>
            <a:r>
              <a:rPr lang="en-US" sz="1200">
                <a:latin typeface="Nunito SemiBold"/>
                <a:ea typeface="Nunito SemiBold"/>
                <a:cs typeface="Nunito SemiBold"/>
                <a:sym typeface="Nunito SemiBold"/>
              </a:rPr>
              <a:t>Fuel</a:t>
            </a:r>
            <a:endParaRPr sz="1200">
              <a:latin typeface="Nunito SemiBold"/>
              <a:ea typeface="Nunito SemiBold"/>
              <a:cs typeface="Nunito SemiBold"/>
              <a:sym typeface="Nunito SemiBold"/>
            </a:endParaRPr>
          </a:p>
          <a:p>
            <a:pPr indent="0" lvl="0" marL="0" rtl="0" algn="r">
              <a:lnSpc>
                <a:spcPct val="120000"/>
              </a:lnSpc>
              <a:spcBef>
                <a:spcPts val="0"/>
              </a:spcBef>
              <a:spcAft>
                <a:spcPts val="0"/>
              </a:spcAft>
              <a:buNone/>
            </a:pPr>
            <a:r>
              <a:rPr lang="en-US" sz="1200">
                <a:latin typeface="Nunito SemiBold"/>
                <a:ea typeface="Nunito SemiBold"/>
                <a:cs typeface="Nunito SemiBold"/>
                <a:sym typeface="Nunito SemiBold"/>
              </a:rPr>
              <a:t>Stoves</a:t>
            </a:r>
            <a:endParaRPr sz="1200">
              <a:latin typeface="Nunito SemiBold"/>
              <a:ea typeface="Nunito SemiBold"/>
              <a:cs typeface="Nunito SemiBold"/>
              <a:sym typeface="Nunito SemiBold"/>
            </a:endParaRPr>
          </a:p>
          <a:p>
            <a:pPr indent="0" lvl="0" marL="0" rtl="0" algn="r">
              <a:lnSpc>
                <a:spcPct val="120000"/>
              </a:lnSpc>
              <a:spcBef>
                <a:spcPts val="0"/>
              </a:spcBef>
              <a:spcAft>
                <a:spcPts val="0"/>
              </a:spcAft>
              <a:buNone/>
            </a:pPr>
            <a:r>
              <a:rPr lang="en-US" sz="1200">
                <a:latin typeface="Nunito SemiBold"/>
                <a:ea typeface="Nunito SemiBold"/>
                <a:cs typeface="Nunito SemiBold"/>
                <a:sym typeface="Nunito SemiBold"/>
              </a:rPr>
              <a:t>Finance</a:t>
            </a:r>
            <a:endParaRPr sz="1200">
              <a:latin typeface="Nunito SemiBold"/>
              <a:ea typeface="Nunito SemiBold"/>
              <a:cs typeface="Nunito SemiBold"/>
              <a:sym typeface="Nunito SemiBold"/>
            </a:endParaRPr>
          </a:p>
          <a:p>
            <a:pPr indent="0" lvl="0" marL="0" rtl="0" algn="r">
              <a:lnSpc>
                <a:spcPct val="120000"/>
              </a:lnSpc>
              <a:spcBef>
                <a:spcPts val="0"/>
              </a:spcBef>
              <a:spcAft>
                <a:spcPts val="0"/>
              </a:spcAft>
              <a:buNone/>
            </a:pPr>
            <a:r>
              <a:rPr lang="en-US" sz="1200">
                <a:latin typeface="Nunito SemiBold"/>
                <a:ea typeface="Nunito SemiBold"/>
                <a:cs typeface="Nunito SemiBold"/>
                <a:sym typeface="Nunito SemiBold"/>
              </a:rPr>
              <a:t>Marketing</a:t>
            </a:r>
            <a:endParaRPr sz="1200">
              <a:latin typeface="Nunito SemiBold"/>
              <a:ea typeface="Nunito SemiBold"/>
              <a:cs typeface="Nunito SemiBold"/>
              <a:sym typeface="Nunito SemiBold"/>
            </a:endParaRPr>
          </a:p>
        </p:txBody>
      </p:sp>
      <p:grpSp>
        <p:nvGrpSpPr>
          <p:cNvPr id="339" name="Google Shape;339;p33"/>
          <p:cNvGrpSpPr/>
          <p:nvPr/>
        </p:nvGrpSpPr>
        <p:grpSpPr>
          <a:xfrm>
            <a:off x="4303725" y="3795900"/>
            <a:ext cx="443400" cy="2552700"/>
            <a:chOff x="4303725" y="3795900"/>
            <a:chExt cx="443400" cy="2552700"/>
          </a:xfrm>
        </p:grpSpPr>
        <p:cxnSp>
          <p:nvCxnSpPr>
            <p:cNvPr id="340" name="Google Shape;340;p33"/>
            <p:cNvCxnSpPr/>
            <p:nvPr/>
          </p:nvCxnSpPr>
          <p:spPr>
            <a:xfrm>
              <a:off x="4535424" y="4146900"/>
              <a:ext cx="0" cy="2201700"/>
            </a:xfrm>
            <a:prstGeom prst="straightConnector1">
              <a:avLst/>
            </a:prstGeom>
            <a:noFill/>
            <a:ln cap="flat" cmpd="sng" w="19050">
              <a:solidFill>
                <a:srgbClr val="4ECDC4"/>
              </a:solidFill>
              <a:prstDash val="solid"/>
              <a:round/>
              <a:headEnd len="med" w="med" type="none"/>
              <a:tailEnd len="med" w="med" type="none"/>
            </a:ln>
          </p:spPr>
        </p:cxnSp>
        <p:cxnSp>
          <p:nvCxnSpPr>
            <p:cNvPr id="341" name="Google Shape;341;p33"/>
            <p:cNvCxnSpPr/>
            <p:nvPr/>
          </p:nvCxnSpPr>
          <p:spPr>
            <a:xfrm rot="10800000">
              <a:off x="4303725" y="3857100"/>
              <a:ext cx="443400" cy="0"/>
            </a:xfrm>
            <a:prstGeom prst="straightConnector1">
              <a:avLst/>
            </a:prstGeom>
            <a:noFill/>
            <a:ln cap="flat" cmpd="sng" w="9525">
              <a:solidFill>
                <a:srgbClr val="4ECDC4"/>
              </a:solidFill>
              <a:prstDash val="solid"/>
              <a:round/>
              <a:headEnd len="med" w="med" type="none"/>
              <a:tailEnd len="med" w="med" type="none"/>
            </a:ln>
          </p:spPr>
        </p:cxnSp>
        <p:sp>
          <p:nvSpPr>
            <p:cNvPr id="342" name="Google Shape;342;p33"/>
            <p:cNvSpPr/>
            <p:nvPr/>
          </p:nvSpPr>
          <p:spPr>
            <a:xfrm>
              <a:off x="4466075" y="4341550"/>
              <a:ext cx="137100" cy="137100"/>
            </a:xfrm>
            <a:prstGeom prst="diamond">
              <a:avLst/>
            </a:prstGeom>
            <a:solidFill>
              <a:srgbClr val="4ECDC4"/>
            </a:solidFill>
            <a:ln cap="flat" cmpd="sng" w="9525">
              <a:solidFill>
                <a:srgbClr val="4ECD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3"/>
            <p:cNvSpPr txBox="1"/>
            <p:nvPr/>
          </p:nvSpPr>
          <p:spPr>
            <a:xfrm>
              <a:off x="4398075" y="3795900"/>
              <a:ext cx="2547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4ECDC4"/>
                  </a:solidFill>
                  <a:latin typeface="Nunito SemiBold"/>
                  <a:ea typeface="Nunito SemiBold"/>
                  <a:cs typeface="Nunito SemiBold"/>
                  <a:sym typeface="Nunito SemiBold"/>
                </a:rPr>
                <a:t>5</a:t>
              </a:r>
              <a:endParaRPr sz="1000">
                <a:solidFill>
                  <a:srgbClr val="4ECDC4"/>
                </a:solidFill>
                <a:latin typeface="Nunito SemiBold"/>
                <a:ea typeface="Nunito SemiBold"/>
                <a:cs typeface="Nunito SemiBold"/>
                <a:sym typeface="Nunito SemiBold"/>
              </a:endParaRPr>
            </a:p>
          </p:txBody>
        </p:sp>
        <p:sp>
          <p:nvSpPr>
            <p:cNvPr id="344" name="Google Shape;344;p33"/>
            <p:cNvSpPr/>
            <p:nvPr/>
          </p:nvSpPr>
          <p:spPr>
            <a:xfrm>
              <a:off x="4462272" y="4550550"/>
              <a:ext cx="137100" cy="137100"/>
            </a:xfrm>
            <a:prstGeom prst="diamond">
              <a:avLst/>
            </a:prstGeom>
            <a:solidFill>
              <a:srgbClr val="4ECDC4"/>
            </a:solidFill>
            <a:ln cap="flat" cmpd="sng" w="9525">
              <a:solidFill>
                <a:srgbClr val="4ECD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3"/>
            <p:cNvSpPr/>
            <p:nvPr/>
          </p:nvSpPr>
          <p:spPr>
            <a:xfrm>
              <a:off x="4462272" y="4759550"/>
              <a:ext cx="137100" cy="137100"/>
            </a:xfrm>
            <a:prstGeom prst="diamond">
              <a:avLst/>
            </a:prstGeom>
            <a:solidFill>
              <a:srgbClr val="4ECDC4"/>
            </a:solidFill>
            <a:ln cap="flat" cmpd="sng" w="9525">
              <a:solidFill>
                <a:srgbClr val="4ECD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3"/>
            <p:cNvSpPr/>
            <p:nvPr/>
          </p:nvSpPr>
          <p:spPr>
            <a:xfrm>
              <a:off x="4466075" y="4968550"/>
              <a:ext cx="137100" cy="137100"/>
            </a:xfrm>
            <a:prstGeom prst="diamond">
              <a:avLst/>
            </a:prstGeom>
            <a:solidFill>
              <a:srgbClr val="4ECDC4"/>
            </a:solidFill>
            <a:ln cap="flat" cmpd="sng" w="9525">
              <a:solidFill>
                <a:srgbClr val="4ECD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p:nvPr/>
          </p:nvSpPr>
          <p:spPr>
            <a:xfrm>
              <a:off x="4462272" y="5602150"/>
              <a:ext cx="137100" cy="137100"/>
            </a:xfrm>
            <a:prstGeom prst="diamond">
              <a:avLst/>
            </a:prstGeom>
            <a:solidFill>
              <a:srgbClr val="4ECDC4"/>
            </a:solidFill>
            <a:ln cap="flat" cmpd="sng" w="9525">
              <a:solidFill>
                <a:srgbClr val="4ECDC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33"/>
          <p:cNvGrpSpPr/>
          <p:nvPr/>
        </p:nvGrpSpPr>
        <p:grpSpPr>
          <a:xfrm>
            <a:off x="5537725" y="3794760"/>
            <a:ext cx="443400" cy="2552700"/>
            <a:chOff x="4303725" y="3795900"/>
            <a:chExt cx="443400" cy="2552700"/>
          </a:xfrm>
        </p:grpSpPr>
        <p:cxnSp>
          <p:nvCxnSpPr>
            <p:cNvPr id="349" name="Google Shape;349;p33"/>
            <p:cNvCxnSpPr/>
            <p:nvPr/>
          </p:nvCxnSpPr>
          <p:spPr>
            <a:xfrm>
              <a:off x="4535424" y="4146900"/>
              <a:ext cx="0" cy="2201700"/>
            </a:xfrm>
            <a:prstGeom prst="straightConnector1">
              <a:avLst/>
            </a:prstGeom>
            <a:noFill/>
            <a:ln cap="flat" cmpd="sng" w="19050">
              <a:solidFill>
                <a:srgbClr val="4ECDC4"/>
              </a:solidFill>
              <a:prstDash val="solid"/>
              <a:round/>
              <a:headEnd len="med" w="med" type="none"/>
              <a:tailEnd len="med" w="med" type="none"/>
            </a:ln>
          </p:spPr>
        </p:cxnSp>
        <p:cxnSp>
          <p:nvCxnSpPr>
            <p:cNvPr id="350" name="Google Shape;350;p33"/>
            <p:cNvCxnSpPr/>
            <p:nvPr/>
          </p:nvCxnSpPr>
          <p:spPr>
            <a:xfrm rot="10800000">
              <a:off x="4303725" y="3857100"/>
              <a:ext cx="443400" cy="0"/>
            </a:xfrm>
            <a:prstGeom prst="straightConnector1">
              <a:avLst/>
            </a:prstGeom>
            <a:noFill/>
            <a:ln cap="flat" cmpd="sng" w="9525">
              <a:solidFill>
                <a:srgbClr val="4ECDC4"/>
              </a:solidFill>
              <a:prstDash val="solid"/>
              <a:round/>
              <a:headEnd len="med" w="med" type="none"/>
              <a:tailEnd len="med" w="med" type="none"/>
            </a:ln>
          </p:spPr>
        </p:cxnSp>
        <p:sp>
          <p:nvSpPr>
            <p:cNvPr id="351" name="Google Shape;351;p33"/>
            <p:cNvSpPr/>
            <p:nvPr/>
          </p:nvSpPr>
          <p:spPr>
            <a:xfrm>
              <a:off x="4466075" y="4341550"/>
              <a:ext cx="137100" cy="137100"/>
            </a:xfrm>
            <a:prstGeom prst="diamond">
              <a:avLst/>
            </a:prstGeom>
            <a:solidFill>
              <a:srgbClr val="4EC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txBox="1"/>
            <p:nvPr/>
          </p:nvSpPr>
          <p:spPr>
            <a:xfrm>
              <a:off x="4398075" y="3795900"/>
              <a:ext cx="2547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4ECDC4"/>
                  </a:solidFill>
                  <a:latin typeface="Nunito SemiBold"/>
                  <a:ea typeface="Nunito SemiBold"/>
                  <a:cs typeface="Nunito SemiBold"/>
                  <a:sym typeface="Nunito SemiBold"/>
                </a:rPr>
                <a:t>5</a:t>
              </a:r>
              <a:endParaRPr sz="1000">
                <a:solidFill>
                  <a:srgbClr val="4ECDC4"/>
                </a:solidFill>
                <a:latin typeface="Nunito SemiBold"/>
                <a:ea typeface="Nunito SemiBold"/>
                <a:cs typeface="Nunito SemiBold"/>
                <a:sym typeface="Nunito SemiBold"/>
              </a:endParaRPr>
            </a:p>
          </p:txBody>
        </p:sp>
        <p:sp>
          <p:nvSpPr>
            <p:cNvPr id="353" name="Google Shape;353;p33"/>
            <p:cNvSpPr/>
            <p:nvPr/>
          </p:nvSpPr>
          <p:spPr>
            <a:xfrm>
              <a:off x="4462272" y="4550550"/>
              <a:ext cx="137100" cy="137100"/>
            </a:xfrm>
            <a:prstGeom prst="diamond">
              <a:avLst/>
            </a:prstGeom>
            <a:solidFill>
              <a:srgbClr val="4EC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3"/>
            <p:cNvSpPr/>
            <p:nvPr/>
          </p:nvSpPr>
          <p:spPr>
            <a:xfrm>
              <a:off x="4462272" y="4759550"/>
              <a:ext cx="137100" cy="137100"/>
            </a:xfrm>
            <a:prstGeom prst="diamond">
              <a:avLst/>
            </a:prstGeom>
            <a:solidFill>
              <a:srgbClr val="4EC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3"/>
            <p:cNvSpPr/>
            <p:nvPr/>
          </p:nvSpPr>
          <p:spPr>
            <a:xfrm>
              <a:off x="4462272" y="5813350"/>
              <a:ext cx="137100" cy="137100"/>
            </a:xfrm>
            <a:prstGeom prst="diamond">
              <a:avLst/>
            </a:prstGeom>
            <a:solidFill>
              <a:srgbClr val="4EC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3"/>
            <p:cNvSpPr/>
            <p:nvPr/>
          </p:nvSpPr>
          <p:spPr>
            <a:xfrm>
              <a:off x="4462272" y="6024550"/>
              <a:ext cx="137100" cy="137100"/>
            </a:xfrm>
            <a:prstGeom prst="diamond">
              <a:avLst/>
            </a:prstGeom>
            <a:solidFill>
              <a:srgbClr val="4EC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33"/>
          <p:cNvGrpSpPr/>
          <p:nvPr/>
        </p:nvGrpSpPr>
        <p:grpSpPr>
          <a:xfrm>
            <a:off x="3518775" y="3795900"/>
            <a:ext cx="443400" cy="2552700"/>
            <a:chOff x="4303725" y="3795900"/>
            <a:chExt cx="443400" cy="2552700"/>
          </a:xfrm>
        </p:grpSpPr>
        <p:cxnSp>
          <p:nvCxnSpPr>
            <p:cNvPr id="358" name="Google Shape;358;p33"/>
            <p:cNvCxnSpPr/>
            <p:nvPr/>
          </p:nvCxnSpPr>
          <p:spPr>
            <a:xfrm>
              <a:off x="4535424" y="4146900"/>
              <a:ext cx="0" cy="2201700"/>
            </a:xfrm>
            <a:prstGeom prst="straightConnector1">
              <a:avLst/>
            </a:prstGeom>
            <a:noFill/>
            <a:ln cap="flat" cmpd="sng" w="19050">
              <a:solidFill>
                <a:srgbClr val="DEC85F"/>
              </a:solidFill>
              <a:prstDash val="solid"/>
              <a:round/>
              <a:headEnd len="med" w="med" type="none"/>
              <a:tailEnd len="med" w="med" type="none"/>
            </a:ln>
          </p:spPr>
        </p:cxnSp>
        <p:cxnSp>
          <p:nvCxnSpPr>
            <p:cNvPr id="359" name="Google Shape;359;p33"/>
            <p:cNvCxnSpPr/>
            <p:nvPr/>
          </p:nvCxnSpPr>
          <p:spPr>
            <a:xfrm rot="10800000">
              <a:off x="4303725" y="3857100"/>
              <a:ext cx="443400" cy="0"/>
            </a:xfrm>
            <a:prstGeom prst="straightConnector1">
              <a:avLst/>
            </a:prstGeom>
            <a:noFill/>
            <a:ln cap="flat" cmpd="sng" w="9525">
              <a:solidFill>
                <a:srgbClr val="DEC85F"/>
              </a:solidFill>
              <a:prstDash val="solid"/>
              <a:round/>
              <a:headEnd len="med" w="med" type="none"/>
              <a:tailEnd len="med" w="med" type="none"/>
            </a:ln>
          </p:spPr>
        </p:cxnSp>
        <p:sp>
          <p:nvSpPr>
            <p:cNvPr id="360" name="Google Shape;360;p33"/>
            <p:cNvSpPr/>
            <p:nvPr/>
          </p:nvSpPr>
          <p:spPr>
            <a:xfrm>
              <a:off x="4466075" y="4341550"/>
              <a:ext cx="137100" cy="137100"/>
            </a:xfrm>
            <a:prstGeom prst="diamond">
              <a:avLst/>
            </a:prstGeom>
            <a:solidFill>
              <a:srgbClr val="DE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p:cNvSpPr txBox="1"/>
            <p:nvPr/>
          </p:nvSpPr>
          <p:spPr>
            <a:xfrm>
              <a:off x="4398075" y="3795900"/>
              <a:ext cx="2547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DEC85F"/>
                  </a:solidFill>
                  <a:latin typeface="Nunito SemiBold"/>
                  <a:ea typeface="Nunito SemiBold"/>
                  <a:cs typeface="Nunito SemiBold"/>
                  <a:sym typeface="Nunito SemiBold"/>
                </a:rPr>
                <a:t>5</a:t>
              </a:r>
              <a:endParaRPr sz="1000">
                <a:solidFill>
                  <a:srgbClr val="DEC85F"/>
                </a:solidFill>
                <a:latin typeface="Nunito SemiBold"/>
                <a:ea typeface="Nunito SemiBold"/>
                <a:cs typeface="Nunito SemiBold"/>
                <a:sym typeface="Nunito SemiBold"/>
              </a:endParaRPr>
            </a:p>
          </p:txBody>
        </p:sp>
        <p:sp>
          <p:nvSpPr>
            <p:cNvPr id="362" name="Google Shape;362;p33"/>
            <p:cNvSpPr/>
            <p:nvPr/>
          </p:nvSpPr>
          <p:spPr>
            <a:xfrm>
              <a:off x="4462272" y="4550550"/>
              <a:ext cx="137100" cy="137100"/>
            </a:xfrm>
            <a:prstGeom prst="diamond">
              <a:avLst/>
            </a:prstGeom>
            <a:solidFill>
              <a:srgbClr val="DE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3"/>
            <p:cNvSpPr/>
            <p:nvPr/>
          </p:nvSpPr>
          <p:spPr>
            <a:xfrm>
              <a:off x="4462272" y="4759550"/>
              <a:ext cx="137100" cy="137100"/>
            </a:xfrm>
            <a:prstGeom prst="diamond">
              <a:avLst/>
            </a:prstGeom>
            <a:solidFill>
              <a:srgbClr val="DE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3"/>
            <p:cNvSpPr/>
            <p:nvPr/>
          </p:nvSpPr>
          <p:spPr>
            <a:xfrm>
              <a:off x="4466075" y="4968550"/>
              <a:ext cx="137100" cy="137100"/>
            </a:xfrm>
            <a:prstGeom prst="diamond">
              <a:avLst/>
            </a:prstGeom>
            <a:solidFill>
              <a:srgbClr val="DE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3"/>
            <p:cNvSpPr/>
            <p:nvPr/>
          </p:nvSpPr>
          <p:spPr>
            <a:xfrm>
              <a:off x="4462272" y="6024550"/>
              <a:ext cx="137100" cy="137100"/>
            </a:xfrm>
            <a:prstGeom prst="diamond">
              <a:avLst/>
            </a:prstGeom>
            <a:solidFill>
              <a:srgbClr val="DEC8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33"/>
          <p:cNvGrpSpPr/>
          <p:nvPr/>
        </p:nvGrpSpPr>
        <p:grpSpPr>
          <a:xfrm>
            <a:off x="4920725" y="3794760"/>
            <a:ext cx="443400" cy="2552700"/>
            <a:chOff x="4303725" y="3795900"/>
            <a:chExt cx="443400" cy="2552700"/>
          </a:xfrm>
        </p:grpSpPr>
        <p:cxnSp>
          <p:nvCxnSpPr>
            <p:cNvPr id="367" name="Google Shape;367;p33"/>
            <p:cNvCxnSpPr/>
            <p:nvPr/>
          </p:nvCxnSpPr>
          <p:spPr>
            <a:xfrm>
              <a:off x="4535424" y="4146900"/>
              <a:ext cx="0" cy="2201700"/>
            </a:xfrm>
            <a:prstGeom prst="straightConnector1">
              <a:avLst/>
            </a:prstGeom>
            <a:noFill/>
            <a:ln cap="flat" cmpd="sng" w="19050">
              <a:solidFill>
                <a:srgbClr val="4ECDC4"/>
              </a:solidFill>
              <a:prstDash val="solid"/>
              <a:round/>
              <a:headEnd len="med" w="med" type="none"/>
              <a:tailEnd len="med" w="med" type="none"/>
            </a:ln>
          </p:spPr>
        </p:cxnSp>
        <p:cxnSp>
          <p:nvCxnSpPr>
            <p:cNvPr id="368" name="Google Shape;368;p33"/>
            <p:cNvCxnSpPr/>
            <p:nvPr/>
          </p:nvCxnSpPr>
          <p:spPr>
            <a:xfrm rot="10800000">
              <a:off x="4303725" y="3857100"/>
              <a:ext cx="443400" cy="0"/>
            </a:xfrm>
            <a:prstGeom prst="straightConnector1">
              <a:avLst/>
            </a:prstGeom>
            <a:noFill/>
            <a:ln cap="flat" cmpd="sng" w="9525">
              <a:solidFill>
                <a:srgbClr val="4ECDC4"/>
              </a:solidFill>
              <a:prstDash val="solid"/>
              <a:round/>
              <a:headEnd len="med" w="med" type="none"/>
              <a:tailEnd len="med" w="med" type="none"/>
            </a:ln>
          </p:spPr>
        </p:cxnSp>
        <p:sp>
          <p:nvSpPr>
            <p:cNvPr id="369" name="Google Shape;369;p33"/>
            <p:cNvSpPr/>
            <p:nvPr/>
          </p:nvSpPr>
          <p:spPr>
            <a:xfrm>
              <a:off x="4466075" y="4341550"/>
              <a:ext cx="137100" cy="137100"/>
            </a:xfrm>
            <a:prstGeom prst="diamond">
              <a:avLst/>
            </a:prstGeom>
            <a:solidFill>
              <a:srgbClr val="4EC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3"/>
            <p:cNvSpPr txBox="1"/>
            <p:nvPr/>
          </p:nvSpPr>
          <p:spPr>
            <a:xfrm>
              <a:off x="4398075" y="3795900"/>
              <a:ext cx="2547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4ECDC4"/>
                  </a:solidFill>
                  <a:latin typeface="Nunito SemiBold"/>
                  <a:ea typeface="Nunito SemiBold"/>
                  <a:cs typeface="Nunito SemiBold"/>
                  <a:sym typeface="Nunito SemiBold"/>
                </a:rPr>
                <a:t>6</a:t>
              </a:r>
              <a:endParaRPr sz="1000">
                <a:solidFill>
                  <a:srgbClr val="4ECDC4"/>
                </a:solidFill>
                <a:latin typeface="Nunito SemiBold"/>
                <a:ea typeface="Nunito SemiBold"/>
                <a:cs typeface="Nunito SemiBold"/>
                <a:sym typeface="Nunito SemiBold"/>
              </a:endParaRPr>
            </a:p>
          </p:txBody>
        </p:sp>
        <p:sp>
          <p:nvSpPr>
            <p:cNvPr id="371" name="Google Shape;371;p33"/>
            <p:cNvSpPr/>
            <p:nvPr/>
          </p:nvSpPr>
          <p:spPr>
            <a:xfrm>
              <a:off x="4462272" y="4550550"/>
              <a:ext cx="137100" cy="137100"/>
            </a:xfrm>
            <a:prstGeom prst="diamond">
              <a:avLst/>
            </a:prstGeom>
            <a:solidFill>
              <a:srgbClr val="4EC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3"/>
            <p:cNvSpPr/>
            <p:nvPr/>
          </p:nvSpPr>
          <p:spPr>
            <a:xfrm>
              <a:off x="4462272" y="4759550"/>
              <a:ext cx="137100" cy="137100"/>
            </a:xfrm>
            <a:prstGeom prst="diamond">
              <a:avLst/>
            </a:prstGeom>
            <a:solidFill>
              <a:srgbClr val="4EC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3"/>
            <p:cNvSpPr/>
            <p:nvPr/>
          </p:nvSpPr>
          <p:spPr>
            <a:xfrm>
              <a:off x="4466075" y="4968550"/>
              <a:ext cx="137100" cy="137100"/>
            </a:xfrm>
            <a:prstGeom prst="diamond">
              <a:avLst/>
            </a:prstGeom>
            <a:solidFill>
              <a:srgbClr val="4EC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3"/>
            <p:cNvSpPr/>
            <p:nvPr/>
          </p:nvSpPr>
          <p:spPr>
            <a:xfrm>
              <a:off x="4462272" y="5390950"/>
              <a:ext cx="137100" cy="137100"/>
            </a:xfrm>
            <a:prstGeom prst="diamond">
              <a:avLst/>
            </a:prstGeom>
            <a:solidFill>
              <a:srgbClr val="4EC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a:off x="4462272" y="5179750"/>
              <a:ext cx="137100" cy="137100"/>
            </a:xfrm>
            <a:prstGeom prst="diamond">
              <a:avLst/>
            </a:prstGeom>
            <a:solidFill>
              <a:srgbClr val="4ECD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33"/>
          <p:cNvSpPr txBox="1"/>
          <p:nvPr/>
        </p:nvSpPr>
        <p:spPr>
          <a:xfrm rot="-5400000">
            <a:off x="5476550" y="2722925"/>
            <a:ext cx="18786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6B6B"/>
                </a:solidFill>
                <a:latin typeface="Nunito SemiBold"/>
                <a:ea typeface="Nunito SemiBold"/>
                <a:cs typeface="Nunito SemiBold"/>
                <a:sym typeface="Nunito SemiBold"/>
              </a:rPr>
              <a:t>Commissions for fuel sales</a:t>
            </a:r>
            <a:endParaRPr sz="1000">
              <a:solidFill>
                <a:srgbClr val="FF6B6B"/>
              </a:solidFill>
              <a:latin typeface="Nunito SemiBold"/>
              <a:ea typeface="Nunito SemiBold"/>
              <a:cs typeface="Nunito SemiBold"/>
              <a:sym typeface="Nunito SemiBold"/>
            </a:endParaRPr>
          </a:p>
          <a:p>
            <a:pPr indent="0" lvl="0" marL="0" rtl="0" algn="l">
              <a:spcBef>
                <a:spcPts val="0"/>
              </a:spcBef>
              <a:spcAft>
                <a:spcPts val="0"/>
              </a:spcAft>
              <a:buNone/>
            </a:pPr>
            <a:r>
              <a:rPr lang="en-US" sz="1000">
                <a:solidFill>
                  <a:srgbClr val="FF6B6B"/>
                </a:solidFill>
                <a:latin typeface="Nunito SemiBold"/>
                <a:ea typeface="Nunito SemiBold"/>
                <a:cs typeface="Nunito SemiBold"/>
                <a:sym typeface="Nunito SemiBold"/>
              </a:rPr>
              <a:t>Commissions for stoves</a:t>
            </a:r>
            <a:endParaRPr sz="1000">
              <a:solidFill>
                <a:srgbClr val="FF6B6B"/>
              </a:solidFill>
              <a:latin typeface="Nunito SemiBold"/>
              <a:ea typeface="Nunito SemiBold"/>
              <a:cs typeface="Nunito SemiBold"/>
              <a:sym typeface="Nunito SemiBold"/>
            </a:endParaRPr>
          </a:p>
          <a:p>
            <a:pPr indent="0" lvl="0" marL="0" rtl="0" algn="l">
              <a:spcBef>
                <a:spcPts val="0"/>
              </a:spcBef>
              <a:spcAft>
                <a:spcPts val="0"/>
              </a:spcAft>
              <a:buNone/>
            </a:pPr>
            <a:r>
              <a:rPr lang="en-US" sz="1000">
                <a:solidFill>
                  <a:srgbClr val="FF6B6B"/>
                </a:solidFill>
                <a:latin typeface="Nunito SemiBold"/>
                <a:ea typeface="Nunito SemiBold"/>
                <a:cs typeface="Nunito SemiBold"/>
                <a:sym typeface="Nunito SemiBold"/>
              </a:rPr>
              <a:t>Rent management for KPs</a:t>
            </a:r>
            <a:endParaRPr sz="1000">
              <a:solidFill>
                <a:srgbClr val="FF6B6B"/>
              </a:solidFill>
              <a:latin typeface="Nunito SemiBold"/>
              <a:ea typeface="Nunito SemiBold"/>
              <a:cs typeface="Nunito SemiBold"/>
              <a:sym typeface="Nunito SemiBold"/>
            </a:endParaRPr>
          </a:p>
          <a:p>
            <a:pPr indent="0" lvl="0" marL="0" rtl="0" algn="l">
              <a:spcBef>
                <a:spcPts val="0"/>
              </a:spcBef>
              <a:spcAft>
                <a:spcPts val="0"/>
              </a:spcAft>
              <a:buNone/>
            </a:pPr>
            <a:r>
              <a:rPr lang="en-US" sz="1000">
                <a:solidFill>
                  <a:srgbClr val="FF6B6B"/>
                </a:solidFill>
                <a:latin typeface="Nunito SemiBold"/>
                <a:ea typeface="Nunito SemiBold"/>
                <a:cs typeface="Nunito SemiBold"/>
                <a:sym typeface="Nunito SemiBold"/>
              </a:rPr>
              <a:t>Deductions</a:t>
            </a:r>
            <a:endParaRPr sz="1000">
              <a:solidFill>
                <a:srgbClr val="FF6B6B"/>
              </a:solidFill>
              <a:latin typeface="Nunito SemiBold"/>
              <a:ea typeface="Nunito SemiBold"/>
              <a:cs typeface="Nunito SemiBold"/>
              <a:sym typeface="Nunito SemiBold"/>
            </a:endParaRPr>
          </a:p>
          <a:p>
            <a:pPr indent="0" lvl="0" marL="0" rtl="0" algn="l">
              <a:spcBef>
                <a:spcPts val="0"/>
              </a:spcBef>
              <a:spcAft>
                <a:spcPts val="0"/>
              </a:spcAft>
              <a:buNone/>
            </a:pPr>
            <a:r>
              <a:rPr lang="en-US" sz="1000">
                <a:solidFill>
                  <a:srgbClr val="FF6B6B"/>
                </a:solidFill>
                <a:latin typeface="Nunito SemiBold"/>
                <a:ea typeface="Nunito SemiBold"/>
                <a:cs typeface="Nunito SemiBold"/>
                <a:sym typeface="Nunito SemiBold"/>
              </a:rPr>
              <a:t>KOKO media commissions</a:t>
            </a:r>
            <a:endParaRPr sz="1000">
              <a:solidFill>
                <a:srgbClr val="FF6B6B"/>
              </a:solidFill>
              <a:latin typeface="Nunito SemiBold"/>
              <a:ea typeface="Nunito SemiBold"/>
              <a:cs typeface="Nunito SemiBold"/>
              <a:sym typeface="Nunito SemiBold"/>
            </a:endParaRPr>
          </a:p>
          <a:p>
            <a:pPr indent="0" lvl="0" marL="0" rtl="0" algn="l">
              <a:spcBef>
                <a:spcPts val="0"/>
              </a:spcBef>
              <a:spcAft>
                <a:spcPts val="0"/>
              </a:spcAft>
              <a:buNone/>
            </a:pPr>
            <a:r>
              <a:rPr lang="en-US" sz="1000">
                <a:solidFill>
                  <a:srgbClr val="FF6B6B"/>
                </a:solidFill>
                <a:latin typeface="Nunito SemiBold"/>
                <a:ea typeface="Nunito SemiBold"/>
                <a:cs typeface="Nunito SemiBold"/>
                <a:sym typeface="Nunito SemiBold"/>
              </a:rPr>
              <a:t>KOKO radio commissions</a:t>
            </a:r>
            <a:endParaRPr sz="1000">
              <a:solidFill>
                <a:srgbClr val="FF6B6B"/>
              </a:solidFill>
              <a:latin typeface="Nunito SemiBold"/>
              <a:ea typeface="Nunito SemiBold"/>
              <a:cs typeface="Nunito SemiBold"/>
              <a:sym typeface="Nunito SemiBold"/>
            </a:endParaRPr>
          </a:p>
          <a:p>
            <a:pPr indent="0" lvl="0" marL="0" rtl="0" algn="l">
              <a:spcBef>
                <a:spcPts val="0"/>
              </a:spcBef>
              <a:spcAft>
                <a:spcPts val="0"/>
              </a:spcAft>
              <a:buNone/>
            </a:pPr>
            <a:r>
              <a:t/>
            </a:r>
            <a:endParaRPr sz="1000">
              <a:solidFill>
                <a:srgbClr val="FF6B6B"/>
              </a:solidFill>
              <a:latin typeface="Nunito SemiBold"/>
              <a:ea typeface="Nunito SemiBold"/>
              <a:cs typeface="Nunito SemiBold"/>
              <a:sym typeface="Nunito SemiBold"/>
            </a:endParaRPr>
          </a:p>
        </p:txBody>
      </p:sp>
      <p:grpSp>
        <p:nvGrpSpPr>
          <p:cNvPr id="377" name="Google Shape;377;p33"/>
          <p:cNvGrpSpPr/>
          <p:nvPr/>
        </p:nvGrpSpPr>
        <p:grpSpPr>
          <a:xfrm>
            <a:off x="6312350" y="3794760"/>
            <a:ext cx="914400" cy="2552700"/>
            <a:chOff x="4091325" y="3795900"/>
            <a:chExt cx="914400" cy="2552700"/>
          </a:xfrm>
        </p:grpSpPr>
        <p:cxnSp>
          <p:nvCxnSpPr>
            <p:cNvPr id="378" name="Google Shape;378;p33"/>
            <p:cNvCxnSpPr/>
            <p:nvPr/>
          </p:nvCxnSpPr>
          <p:spPr>
            <a:xfrm>
              <a:off x="4535424" y="4146900"/>
              <a:ext cx="0" cy="2201700"/>
            </a:xfrm>
            <a:prstGeom prst="straightConnector1">
              <a:avLst/>
            </a:prstGeom>
            <a:noFill/>
            <a:ln cap="flat" cmpd="sng" w="19050">
              <a:solidFill>
                <a:srgbClr val="FF6B6B"/>
              </a:solidFill>
              <a:prstDash val="solid"/>
              <a:round/>
              <a:headEnd len="med" w="med" type="none"/>
              <a:tailEnd len="med" w="med" type="none"/>
            </a:ln>
          </p:spPr>
        </p:cxnSp>
        <p:cxnSp>
          <p:nvCxnSpPr>
            <p:cNvPr id="379" name="Google Shape;379;p33"/>
            <p:cNvCxnSpPr/>
            <p:nvPr/>
          </p:nvCxnSpPr>
          <p:spPr>
            <a:xfrm flipH="1">
              <a:off x="4091325" y="3855216"/>
              <a:ext cx="914400" cy="1500"/>
            </a:xfrm>
            <a:prstGeom prst="straightConnector1">
              <a:avLst/>
            </a:prstGeom>
            <a:noFill/>
            <a:ln cap="flat" cmpd="sng" w="9525">
              <a:solidFill>
                <a:srgbClr val="FF6B6B"/>
              </a:solidFill>
              <a:prstDash val="solid"/>
              <a:round/>
              <a:headEnd len="med" w="med" type="none"/>
              <a:tailEnd len="med" w="med" type="none"/>
            </a:ln>
          </p:spPr>
        </p:cxnSp>
        <p:sp>
          <p:nvSpPr>
            <p:cNvPr id="380" name="Google Shape;380;p33"/>
            <p:cNvSpPr/>
            <p:nvPr/>
          </p:nvSpPr>
          <p:spPr>
            <a:xfrm>
              <a:off x="4466075" y="4341550"/>
              <a:ext cx="137100" cy="137100"/>
            </a:xfrm>
            <a:prstGeom prst="diamond">
              <a:avLst/>
            </a:prstGeom>
            <a:solidFill>
              <a:srgbClr val="FF6B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txBox="1"/>
            <p:nvPr/>
          </p:nvSpPr>
          <p:spPr>
            <a:xfrm>
              <a:off x="4398075" y="3795900"/>
              <a:ext cx="2547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6B6B"/>
                  </a:solidFill>
                  <a:latin typeface="Nunito SemiBold"/>
                  <a:ea typeface="Nunito SemiBold"/>
                  <a:cs typeface="Nunito SemiBold"/>
                  <a:sym typeface="Nunito SemiBold"/>
                </a:rPr>
                <a:t>5</a:t>
              </a:r>
              <a:endParaRPr sz="1000">
                <a:solidFill>
                  <a:srgbClr val="FF6B6B"/>
                </a:solidFill>
                <a:latin typeface="Nunito SemiBold"/>
                <a:ea typeface="Nunito SemiBold"/>
                <a:cs typeface="Nunito SemiBold"/>
                <a:sym typeface="Nunito SemiBold"/>
              </a:endParaRPr>
            </a:p>
          </p:txBody>
        </p:sp>
        <p:sp>
          <p:nvSpPr>
            <p:cNvPr id="382" name="Google Shape;382;p33"/>
            <p:cNvSpPr/>
            <p:nvPr/>
          </p:nvSpPr>
          <p:spPr>
            <a:xfrm>
              <a:off x="4462272" y="4550550"/>
              <a:ext cx="137100" cy="137100"/>
            </a:xfrm>
            <a:prstGeom prst="diamond">
              <a:avLst/>
            </a:prstGeom>
            <a:solidFill>
              <a:srgbClr val="FF6B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3"/>
            <p:cNvSpPr/>
            <p:nvPr/>
          </p:nvSpPr>
          <p:spPr>
            <a:xfrm>
              <a:off x="4462272" y="4759550"/>
              <a:ext cx="137100" cy="137100"/>
            </a:xfrm>
            <a:prstGeom prst="diamond">
              <a:avLst/>
            </a:prstGeom>
            <a:solidFill>
              <a:srgbClr val="FF6B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3"/>
            <p:cNvSpPr/>
            <p:nvPr/>
          </p:nvSpPr>
          <p:spPr>
            <a:xfrm>
              <a:off x="4462272" y="5813350"/>
              <a:ext cx="137100" cy="137100"/>
            </a:xfrm>
            <a:prstGeom prst="diamond">
              <a:avLst/>
            </a:prstGeom>
            <a:solidFill>
              <a:srgbClr val="FF6B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p:nvPr/>
          </p:nvSpPr>
          <p:spPr>
            <a:xfrm>
              <a:off x="4462272" y="6024550"/>
              <a:ext cx="137100" cy="137100"/>
            </a:xfrm>
            <a:prstGeom prst="diamond">
              <a:avLst/>
            </a:prstGeom>
            <a:solidFill>
              <a:srgbClr val="FF6B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33"/>
          <p:cNvSpPr txBox="1"/>
          <p:nvPr/>
        </p:nvSpPr>
        <p:spPr>
          <a:xfrm rot="-5400000">
            <a:off x="6818300" y="2869776"/>
            <a:ext cx="16335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1A535C"/>
                </a:solidFill>
                <a:latin typeface="Nunito SemiBold"/>
                <a:ea typeface="Nunito SemiBold"/>
                <a:cs typeface="Nunito SemiBold"/>
                <a:sym typeface="Nunito SemiBold"/>
              </a:rPr>
              <a:t>KP Monitoring</a:t>
            </a:r>
            <a:endParaRPr sz="1000">
              <a:solidFill>
                <a:srgbClr val="1A535C"/>
              </a:solidFill>
              <a:latin typeface="Nunito SemiBold"/>
              <a:ea typeface="Nunito SemiBold"/>
              <a:cs typeface="Nunito SemiBold"/>
              <a:sym typeface="Nunito SemiBold"/>
            </a:endParaRPr>
          </a:p>
          <a:p>
            <a:pPr indent="0" lvl="0" marL="0" rtl="0" algn="l">
              <a:spcBef>
                <a:spcPts val="0"/>
              </a:spcBef>
              <a:spcAft>
                <a:spcPts val="0"/>
              </a:spcAft>
              <a:buNone/>
            </a:pPr>
            <a:r>
              <a:rPr lang="en-US" sz="1000">
                <a:solidFill>
                  <a:srgbClr val="1A535C"/>
                </a:solidFill>
                <a:latin typeface="Nunito SemiBold"/>
                <a:ea typeface="Nunito SemiBold"/>
                <a:cs typeface="Nunito SemiBold"/>
                <a:sym typeface="Nunito SemiBold"/>
              </a:rPr>
              <a:t>Unplanned Maintenance</a:t>
            </a:r>
            <a:endParaRPr sz="1000">
              <a:solidFill>
                <a:srgbClr val="1A535C"/>
              </a:solidFill>
              <a:latin typeface="Nunito SemiBold"/>
              <a:ea typeface="Nunito SemiBold"/>
              <a:cs typeface="Nunito SemiBold"/>
              <a:sym typeface="Nunito SemiBold"/>
            </a:endParaRPr>
          </a:p>
          <a:p>
            <a:pPr indent="0" lvl="0" marL="0" rtl="0" algn="l">
              <a:spcBef>
                <a:spcPts val="0"/>
              </a:spcBef>
              <a:spcAft>
                <a:spcPts val="0"/>
              </a:spcAft>
              <a:buNone/>
            </a:pPr>
            <a:r>
              <a:rPr lang="en-US" sz="1000">
                <a:solidFill>
                  <a:srgbClr val="1A535C"/>
                </a:solidFill>
                <a:latin typeface="Nunito SemiBold"/>
                <a:ea typeface="Nunito SemiBold"/>
                <a:cs typeface="Nunito SemiBold"/>
                <a:sym typeface="Nunito SemiBold"/>
              </a:rPr>
              <a:t>Planned Maintenance</a:t>
            </a:r>
            <a:endParaRPr sz="1000">
              <a:solidFill>
                <a:srgbClr val="1A535C"/>
              </a:solidFill>
              <a:latin typeface="Nunito SemiBold"/>
              <a:ea typeface="Nunito SemiBold"/>
              <a:cs typeface="Nunito SemiBold"/>
              <a:sym typeface="Nunito SemiBold"/>
            </a:endParaRPr>
          </a:p>
        </p:txBody>
      </p:sp>
      <p:grpSp>
        <p:nvGrpSpPr>
          <p:cNvPr id="387" name="Google Shape;387;p33"/>
          <p:cNvGrpSpPr/>
          <p:nvPr/>
        </p:nvGrpSpPr>
        <p:grpSpPr>
          <a:xfrm>
            <a:off x="7519300" y="3794760"/>
            <a:ext cx="443400" cy="2552700"/>
            <a:chOff x="4303725" y="3795900"/>
            <a:chExt cx="443400" cy="2552700"/>
          </a:xfrm>
        </p:grpSpPr>
        <p:cxnSp>
          <p:nvCxnSpPr>
            <p:cNvPr id="388" name="Google Shape;388;p33"/>
            <p:cNvCxnSpPr/>
            <p:nvPr/>
          </p:nvCxnSpPr>
          <p:spPr>
            <a:xfrm>
              <a:off x="4535424" y="4146900"/>
              <a:ext cx="0" cy="2201700"/>
            </a:xfrm>
            <a:prstGeom prst="straightConnector1">
              <a:avLst/>
            </a:prstGeom>
            <a:noFill/>
            <a:ln cap="flat" cmpd="sng" w="19050">
              <a:solidFill>
                <a:srgbClr val="1A535C"/>
              </a:solidFill>
              <a:prstDash val="solid"/>
              <a:round/>
              <a:headEnd len="med" w="med" type="none"/>
              <a:tailEnd len="med" w="med" type="none"/>
            </a:ln>
          </p:spPr>
        </p:cxnSp>
        <p:cxnSp>
          <p:nvCxnSpPr>
            <p:cNvPr id="389" name="Google Shape;389;p33"/>
            <p:cNvCxnSpPr/>
            <p:nvPr/>
          </p:nvCxnSpPr>
          <p:spPr>
            <a:xfrm rot="10800000">
              <a:off x="4303725" y="3857100"/>
              <a:ext cx="443400" cy="0"/>
            </a:xfrm>
            <a:prstGeom prst="straightConnector1">
              <a:avLst/>
            </a:prstGeom>
            <a:noFill/>
            <a:ln cap="flat" cmpd="sng" w="9525">
              <a:solidFill>
                <a:srgbClr val="1A535C"/>
              </a:solidFill>
              <a:prstDash val="solid"/>
              <a:round/>
              <a:headEnd len="med" w="med" type="none"/>
              <a:tailEnd len="med" w="med" type="none"/>
            </a:ln>
          </p:spPr>
        </p:cxnSp>
        <p:sp>
          <p:nvSpPr>
            <p:cNvPr id="390" name="Google Shape;390;p33"/>
            <p:cNvSpPr/>
            <p:nvPr/>
          </p:nvSpPr>
          <p:spPr>
            <a:xfrm>
              <a:off x="4466075" y="4341550"/>
              <a:ext cx="137100" cy="137100"/>
            </a:xfrm>
            <a:prstGeom prst="diamond">
              <a:avLst/>
            </a:prstGeom>
            <a:solidFill>
              <a:srgbClr val="1A5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3"/>
            <p:cNvSpPr txBox="1"/>
            <p:nvPr/>
          </p:nvSpPr>
          <p:spPr>
            <a:xfrm>
              <a:off x="4398075" y="3795900"/>
              <a:ext cx="2547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1A535C"/>
                  </a:solidFill>
                  <a:latin typeface="Nunito SemiBold"/>
                  <a:ea typeface="Nunito SemiBold"/>
                  <a:cs typeface="Nunito SemiBold"/>
                  <a:sym typeface="Nunito SemiBold"/>
                </a:rPr>
                <a:t>5</a:t>
              </a:r>
              <a:endParaRPr sz="1000">
                <a:solidFill>
                  <a:srgbClr val="1A535C"/>
                </a:solidFill>
                <a:latin typeface="Nunito SemiBold"/>
                <a:ea typeface="Nunito SemiBold"/>
                <a:cs typeface="Nunito SemiBold"/>
                <a:sym typeface="Nunito SemiBold"/>
              </a:endParaRPr>
            </a:p>
          </p:txBody>
        </p:sp>
        <p:sp>
          <p:nvSpPr>
            <p:cNvPr id="392" name="Google Shape;392;p33"/>
            <p:cNvSpPr/>
            <p:nvPr/>
          </p:nvSpPr>
          <p:spPr>
            <a:xfrm>
              <a:off x="4462272" y="4550550"/>
              <a:ext cx="137100" cy="137100"/>
            </a:xfrm>
            <a:prstGeom prst="diamond">
              <a:avLst/>
            </a:prstGeom>
            <a:solidFill>
              <a:srgbClr val="1A5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a:off x="4462272" y="4759550"/>
              <a:ext cx="137100" cy="137100"/>
            </a:xfrm>
            <a:prstGeom prst="diamond">
              <a:avLst/>
            </a:prstGeom>
            <a:solidFill>
              <a:srgbClr val="1A5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
            <p:cNvSpPr/>
            <p:nvPr/>
          </p:nvSpPr>
          <p:spPr>
            <a:xfrm>
              <a:off x="4466075" y="4968550"/>
              <a:ext cx="137100" cy="137100"/>
            </a:xfrm>
            <a:prstGeom prst="diamond">
              <a:avLst/>
            </a:prstGeom>
            <a:solidFill>
              <a:srgbClr val="1A5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3"/>
            <p:cNvSpPr/>
            <p:nvPr/>
          </p:nvSpPr>
          <p:spPr>
            <a:xfrm>
              <a:off x="4462272" y="5179750"/>
              <a:ext cx="137100" cy="137100"/>
            </a:xfrm>
            <a:prstGeom prst="diamond">
              <a:avLst/>
            </a:prstGeom>
            <a:solidFill>
              <a:srgbClr val="1A5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33"/>
          <p:cNvSpPr txBox="1"/>
          <p:nvPr/>
        </p:nvSpPr>
        <p:spPr>
          <a:xfrm rot="-5400000">
            <a:off x="7285500" y="2552826"/>
            <a:ext cx="22188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1A535C"/>
                </a:solidFill>
                <a:latin typeface="Nunito SemiBold"/>
                <a:ea typeface="Nunito SemiBold"/>
                <a:cs typeface="Nunito SemiBold"/>
                <a:sym typeface="Nunito SemiBold"/>
              </a:rPr>
              <a:t>Customer Issue Support</a:t>
            </a:r>
            <a:endParaRPr sz="1000">
              <a:solidFill>
                <a:srgbClr val="1A535C"/>
              </a:solidFill>
              <a:latin typeface="Nunito SemiBold"/>
              <a:ea typeface="Nunito SemiBold"/>
              <a:cs typeface="Nunito SemiBold"/>
              <a:sym typeface="Nunito SemiBold"/>
            </a:endParaRPr>
          </a:p>
          <a:p>
            <a:pPr indent="0" lvl="0" marL="0" rtl="0" algn="l">
              <a:spcBef>
                <a:spcPts val="0"/>
              </a:spcBef>
              <a:spcAft>
                <a:spcPts val="0"/>
              </a:spcAft>
              <a:buNone/>
            </a:pPr>
            <a:r>
              <a:rPr lang="en-US" sz="1000">
                <a:solidFill>
                  <a:srgbClr val="1A535C"/>
                </a:solidFill>
                <a:latin typeface="Nunito SemiBold"/>
                <a:ea typeface="Nunito SemiBold"/>
                <a:cs typeface="Nunito SemiBold"/>
                <a:sym typeface="Nunito SemiBold"/>
              </a:rPr>
              <a:t>Agent Inbound Issues</a:t>
            </a:r>
            <a:endParaRPr sz="1000">
              <a:solidFill>
                <a:srgbClr val="1A535C"/>
              </a:solidFill>
              <a:latin typeface="Nunito SemiBold"/>
              <a:ea typeface="Nunito SemiBold"/>
              <a:cs typeface="Nunito SemiBold"/>
              <a:sym typeface="Nunito SemiBold"/>
            </a:endParaRPr>
          </a:p>
        </p:txBody>
      </p:sp>
      <p:grpSp>
        <p:nvGrpSpPr>
          <p:cNvPr id="397" name="Google Shape;397;p33"/>
          <p:cNvGrpSpPr/>
          <p:nvPr/>
        </p:nvGrpSpPr>
        <p:grpSpPr>
          <a:xfrm>
            <a:off x="8221050" y="3794760"/>
            <a:ext cx="443400" cy="2552700"/>
            <a:chOff x="4303725" y="3795900"/>
            <a:chExt cx="443400" cy="2552700"/>
          </a:xfrm>
        </p:grpSpPr>
        <p:cxnSp>
          <p:nvCxnSpPr>
            <p:cNvPr id="398" name="Google Shape;398;p33"/>
            <p:cNvCxnSpPr/>
            <p:nvPr/>
          </p:nvCxnSpPr>
          <p:spPr>
            <a:xfrm>
              <a:off x="4535424" y="4146900"/>
              <a:ext cx="0" cy="2201700"/>
            </a:xfrm>
            <a:prstGeom prst="straightConnector1">
              <a:avLst/>
            </a:prstGeom>
            <a:noFill/>
            <a:ln cap="flat" cmpd="sng" w="19050">
              <a:solidFill>
                <a:srgbClr val="1A535C"/>
              </a:solidFill>
              <a:prstDash val="solid"/>
              <a:round/>
              <a:headEnd len="med" w="med" type="none"/>
              <a:tailEnd len="med" w="med" type="none"/>
            </a:ln>
          </p:spPr>
        </p:cxnSp>
        <p:cxnSp>
          <p:nvCxnSpPr>
            <p:cNvPr id="399" name="Google Shape;399;p33"/>
            <p:cNvCxnSpPr/>
            <p:nvPr/>
          </p:nvCxnSpPr>
          <p:spPr>
            <a:xfrm rot="10800000">
              <a:off x="4303725" y="3857100"/>
              <a:ext cx="443400" cy="0"/>
            </a:xfrm>
            <a:prstGeom prst="straightConnector1">
              <a:avLst/>
            </a:prstGeom>
            <a:noFill/>
            <a:ln cap="flat" cmpd="sng" w="9525">
              <a:solidFill>
                <a:srgbClr val="1A535C"/>
              </a:solidFill>
              <a:prstDash val="solid"/>
              <a:round/>
              <a:headEnd len="med" w="med" type="none"/>
              <a:tailEnd len="med" w="med" type="none"/>
            </a:ln>
          </p:spPr>
        </p:cxnSp>
        <p:sp>
          <p:nvSpPr>
            <p:cNvPr id="400" name="Google Shape;400;p33"/>
            <p:cNvSpPr/>
            <p:nvPr/>
          </p:nvSpPr>
          <p:spPr>
            <a:xfrm>
              <a:off x="4466075" y="4341550"/>
              <a:ext cx="137100" cy="137100"/>
            </a:xfrm>
            <a:prstGeom prst="diamond">
              <a:avLst/>
            </a:prstGeom>
            <a:solidFill>
              <a:srgbClr val="1A5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3"/>
            <p:cNvSpPr txBox="1"/>
            <p:nvPr/>
          </p:nvSpPr>
          <p:spPr>
            <a:xfrm>
              <a:off x="4398075" y="3795900"/>
              <a:ext cx="2547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1A535C"/>
                  </a:solidFill>
                  <a:latin typeface="Nunito SemiBold"/>
                  <a:ea typeface="Nunito SemiBold"/>
                  <a:cs typeface="Nunito SemiBold"/>
                  <a:sym typeface="Nunito SemiBold"/>
                </a:rPr>
                <a:t>9</a:t>
              </a:r>
              <a:endParaRPr sz="1000">
                <a:solidFill>
                  <a:srgbClr val="1A535C"/>
                </a:solidFill>
                <a:latin typeface="Nunito SemiBold"/>
                <a:ea typeface="Nunito SemiBold"/>
                <a:cs typeface="Nunito SemiBold"/>
                <a:sym typeface="Nunito SemiBold"/>
              </a:endParaRPr>
            </a:p>
          </p:txBody>
        </p:sp>
        <p:sp>
          <p:nvSpPr>
            <p:cNvPr id="402" name="Google Shape;402;p33"/>
            <p:cNvSpPr/>
            <p:nvPr/>
          </p:nvSpPr>
          <p:spPr>
            <a:xfrm>
              <a:off x="4462272" y="4550550"/>
              <a:ext cx="137100" cy="137100"/>
            </a:xfrm>
            <a:prstGeom prst="diamond">
              <a:avLst/>
            </a:prstGeom>
            <a:solidFill>
              <a:srgbClr val="1A5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3"/>
            <p:cNvSpPr/>
            <p:nvPr/>
          </p:nvSpPr>
          <p:spPr>
            <a:xfrm>
              <a:off x="4462272" y="4759550"/>
              <a:ext cx="137100" cy="137100"/>
            </a:xfrm>
            <a:prstGeom prst="diamond">
              <a:avLst/>
            </a:prstGeom>
            <a:solidFill>
              <a:srgbClr val="1A5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
            <p:cNvSpPr/>
            <p:nvPr/>
          </p:nvSpPr>
          <p:spPr>
            <a:xfrm>
              <a:off x="4466075" y="4968550"/>
              <a:ext cx="137100" cy="137100"/>
            </a:xfrm>
            <a:prstGeom prst="diamond">
              <a:avLst/>
            </a:prstGeom>
            <a:solidFill>
              <a:srgbClr val="1A5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p:nvPr/>
          </p:nvSpPr>
          <p:spPr>
            <a:xfrm>
              <a:off x="4462272" y="5179750"/>
              <a:ext cx="137100" cy="137100"/>
            </a:xfrm>
            <a:prstGeom prst="diamond">
              <a:avLst/>
            </a:prstGeom>
            <a:solidFill>
              <a:srgbClr val="1A5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3"/>
            <p:cNvSpPr/>
            <p:nvPr/>
          </p:nvSpPr>
          <p:spPr>
            <a:xfrm>
              <a:off x="4462272" y="5390950"/>
              <a:ext cx="137100" cy="137100"/>
            </a:xfrm>
            <a:prstGeom prst="diamond">
              <a:avLst/>
            </a:prstGeom>
            <a:solidFill>
              <a:srgbClr val="1A5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3"/>
            <p:cNvSpPr/>
            <p:nvPr/>
          </p:nvSpPr>
          <p:spPr>
            <a:xfrm>
              <a:off x="4462272" y="5602150"/>
              <a:ext cx="137100" cy="137100"/>
            </a:xfrm>
            <a:prstGeom prst="diamond">
              <a:avLst/>
            </a:prstGeom>
            <a:solidFill>
              <a:srgbClr val="1A5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3"/>
            <p:cNvSpPr/>
            <p:nvPr/>
          </p:nvSpPr>
          <p:spPr>
            <a:xfrm>
              <a:off x="4462272" y="5813350"/>
              <a:ext cx="137100" cy="137100"/>
            </a:xfrm>
            <a:prstGeom prst="diamond">
              <a:avLst/>
            </a:prstGeom>
            <a:solidFill>
              <a:srgbClr val="1A5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a:off x="4462272" y="6024550"/>
              <a:ext cx="137100" cy="137100"/>
            </a:xfrm>
            <a:prstGeom prst="diamond">
              <a:avLst/>
            </a:prstGeom>
            <a:solidFill>
              <a:srgbClr val="1A5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33"/>
          <p:cNvSpPr txBox="1"/>
          <p:nvPr/>
        </p:nvSpPr>
        <p:spPr>
          <a:xfrm rot="-5400000">
            <a:off x="7971300" y="2552826"/>
            <a:ext cx="22188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626262"/>
                </a:solidFill>
                <a:latin typeface="Nunito SemiBold"/>
                <a:ea typeface="Nunito SemiBold"/>
                <a:cs typeface="Nunito SemiBold"/>
                <a:sym typeface="Nunito SemiBold"/>
              </a:rPr>
              <a:t>Planned Activations</a:t>
            </a:r>
            <a:endParaRPr sz="1000">
              <a:solidFill>
                <a:srgbClr val="626262"/>
              </a:solidFill>
              <a:latin typeface="Nunito SemiBold"/>
              <a:ea typeface="Nunito SemiBold"/>
              <a:cs typeface="Nunito SemiBold"/>
              <a:sym typeface="Nunito SemiBold"/>
            </a:endParaRPr>
          </a:p>
          <a:p>
            <a:pPr indent="0" lvl="0" marL="0" rtl="0" algn="l">
              <a:spcBef>
                <a:spcPts val="0"/>
              </a:spcBef>
              <a:spcAft>
                <a:spcPts val="0"/>
              </a:spcAft>
              <a:buNone/>
            </a:pPr>
            <a:r>
              <a:rPr lang="en-US" sz="1000">
                <a:solidFill>
                  <a:srgbClr val="626262"/>
                </a:solidFill>
                <a:latin typeface="Nunito SemiBold"/>
                <a:ea typeface="Nunito SemiBold"/>
                <a:cs typeface="Nunito SemiBold"/>
                <a:sym typeface="Nunito SemiBold"/>
              </a:rPr>
              <a:t>Promotions</a:t>
            </a:r>
            <a:endParaRPr sz="1000">
              <a:solidFill>
                <a:srgbClr val="626262"/>
              </a:solidFill>
              <a:latin typeface="Nunito SemiBold"/>
              <a:ea typeface="Nunito SemiBold"/>
              <a:cs typeface="Nunito SemiBold"/>
              <a:sym typeface="Nunito SemiBold"/>
            </a:endParaRPr>
          </a:p>
        </p:txBody>
      </p:sp>
      <p:grpSp>
        <p:nvGrpSpPr>
          <p:cNvPr id="411" name="Google Shape;411;p33"/>
          <p:cNvGrpSpPr/>
          <p:nvPr/>
        </p:nvGrpSpPr>
        <p:grpSpPr>
          <a:xfrm>
            <a:off x="8922800" y="3794760"/>
            <a:ext cx="443400" cy="2552700"/>
            <a:chOff x="4303725" y="3795900"/>
            <a:chExt cx="443400" cy="2552700"/>
          </a:xfrm>
        </p:grpSpPr>
        <p:cxnSp>
          <p:nvCxnSpPr>
            <p:cNvPr id="412" name="Google Shape;412;p33"/>
            <p:cNvCxnSpPr/>
            <p:nvPr/>
          </p:nvCxnSpPr>
          <p:spPr>
            <a:xfrm>
              <a:off x="4535424" y="4146900"/>
              <a:ext cx="0" cy="2201700"/>
            </a:xfrm>
            <a:prstGeom prst="straightConnector1">
              <a:avLst/>
            </a:prstGeom>
            <a:noFill/>
            <a:ln cap="flat" cmpd="sng" w="19050">
              <a:solidFill>
                <a:srgbClr val="626262"/>
              </a:solidFill>
              <a:prstDash val="solid"/>
              <a:round/>
              <a:headEnd len="med" w="med" type="none"/>
              <a:tailEnd len="med" w="med" type="none"/>
            </a:ln>
          </p:spPr>
        </p:cxnSp>
        <p:cxnSp>
          <p:nvCxnSpPr>
            <p:cNvPr id="413" name="Google Shape;413;p33"/>
            <p:cNvCxnSpPr/>
            <p:nvPr/>
          </p:nvCxnSpPr>
          <p:spPr>
            <a:xfrm rot="10800000">
              <a:off x="4303725" y="3857100"/>
              <a:ext cx="443400" cy="0"/>
            </a:xfrm>
            <a:prstGeom prst="straightConnector1">
              <a:avLst/>
            </a:prstGeom>
            <a:noFill/>
            <a:ln cap="flat" cmpd="sng" w="9525">
              <a:solidFill>
                <a:srgbClr val="626262"/>
              </a:solidFill>
              <a:prstDash val="solid"/>
              <a:round/>
              <a:headEnd len="med" w="med" type="none"/>
              <a:tailEnd len="med" w="med" type="none"/>
            </a:ln>
          </p:spPr>
        </p:cxnSp>
        <p:sp>
          <p:nvSpPr>
            <p:cNvPr id="414" name="Google Shape;414;p33"/>
            <p:cNvSpPr/>
            <p:nvPr/>
          </p:nvSpPr>
          <p:spPr>
            <a:xfrm>
              <a:off x="4466075" y="4341550"/>
              <a:ext cx="137100" cy="137100"/>
            </a:xfrm>
            <a:prstGeom prst="diamond">
              <a:avLst/>
            </a:prstGeom>
            <a:solidFill>
              <a:srgbClr val="626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26262"/>
                </a:solidFill>
              </a:endParaRPr>
            </a:p>
          </p:txBody>
        </p:sp>
        <p:sp>
          <p:nvSpPr>
            <p:cNvPr id="415" name="Google Shape;415;p33"/>
            <p:cNvSpPr txBox="1"/>
            <p:nvPr/>
          </p:nvSpPr>
          <p:spPr>
            <a:xfrm>
              <a:off x="4398075" y="3795900"/>
              <a:ext cx="254700" cy="3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626262"/>
                  </a:solidFill>
                  <a:latin typeface="Nunito SemiBold"/>
                  <a:ea typeface="Nunito SemiBold"/>
                  <a:cs typeface="Nunito SemiBold"/>
                  <a:sym typeface="Nunito SemiBold"/>
                </a:rPr>
                <a:t>9</a:t>
              </a:r>
              <a:endParaRPr sz="1000">
                <a:solidFill>
                  <a:srgbClr val="626262"/>
                </a:solidFill>
                <a:latin typeface="Nunito SemiBold"/>
                <a:ea typeface="Nunito SemiBold"/>
                <a:cs typeface="Nunito SemiBold"/>
                <a:sym typeface="Nunito SemiBold"/>
              </a:endParaRPr>
            </a:p>
          </p:txBody>
        </p:sp>
        <p:sp>
          <p:nvSpPr>
            <p:cNvPr id="416" name="Google Shape;416;p33"/>
            <p:cNvSpPr/>
            <p:nvPr/>
          </p:nvSpPr>
          <p:spPr>
            <a:xfrm>
              <a:off x="4462272" y="4550550"/>
              <a:ext cx="137100" cy="137100"/>
            </a:xfrm>
            <a:prstGeom prst="diamond">
              <a:avLst/>
            </a:prstGeom>
            <a:solidFill>
              <a:srgbClr val="626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26262"/>
                </a:solidFill>
              </a:endParaRPr>
            </a:p>
          </p:txBody>
        </p:sp>
        <p:sp>
          <p:nvSpPr>
            <p:cNvPr id="417" name="Google Shape;417;p33"/>
            <p:cNvSpPr/>
            <p:nvPr/>
          </p:nvSpPr>
          <p:spPr>
            <a:xfrm>
              <a:off x="4462272" y="4759550"/>
              <a:ext cx="137100" cy="137100"/>
            </a:xfrm>
            <a:prstGeom prst="diamond">
              <a:avLst/>
            </a:prstGeom>
            <a:solidFill>
              <a:srgbClr val="626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26262"/>
                </a:solidFill>
              </a:endParaRPr>
            </a:p>
          </p:txBody>
        </p:sp>
        <p:sp>
          <p:nvSpPr>
            <p:cNvPr id="418" name="Google Shape;418;p33"/>
            <p:cNvSpPr/>
            <p:nvPr/>
          </p:nvSpPr>
          <p:spPr>
            <a:xfrm>
              <a:off x="4466075" y="4968550"/>
              <a:ext cx="137100" cy="137100"/>
            </a:xfrm>
            <a:prstGeom prst="diamond">
              <a:avLst/>
            </a:prstGeom>
            <a:solidFill>
              <a:srgbClr val="626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26262"/>
                </a:solidFill>
              </a:endParaRPr>
            </a:p>
          </p:txBody>
        </p:sp>
        <p:sp>
          <p:nvSpPr>
            <p:cNvPr id="419" name="Google Shape;419;p33"/>
            <p:cNvSpPr/>
            <p:nvPr/>
          </p:nvSpPr>
          <p:spPr>
            <a:xfrm>
              <a:off x="4462272" y="5179750"/>
              <a:ext cx="137100" cy="137100"/>
            </a:xfrm>
            <a:prstGeom prst="diamond">
              <a:avLst/>
            </a:prstGeom>
            <a:solidFill>
              <a:srgbClr val="626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26262"/>
                </a:solidFill>
              </a:endParaRPr>
            </a:p>
          </p:txBody>
        </p:sp>
        <p:sp>
          <p:nvSpPr>
            <p:cNvPr id="420" name="Google Shape;420;p33"/>
            <p:cNvSpPr/>
            <p:nvPr/>
          </p:nvSpPr>
          <p:spPr>
            <a:xfrm>
              <a:off x="4462272" y="5390950"/>
              <a:ext cx="137100" cy="137100"/>
            </a:xfrm>
            <a:prstGeom prst="diamond">
              <a:avLst/>
            </a:prstGeom>
            <a:solidFill>
              <a:srgbClr val="626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26262"/>
                </a:solidFill>
              </a:endParaRPr>
            </a:p>
          </p:txBody>
        </p:sp>
        <p:sp>
          <p:nvSpPr>
            <p:cNvPr id="421" name="Google Shape;421;p33"/>
            <p:cNvSpPr/>
            <p:nvPr/>
          </p:nvSpPr>
          <p:spPr>
            <a:xfrm>
              <a:off x="4462272" y="5813350"/>
              <a:ext cx="137100" cy="137100"/>
            </a:xfrm>
            <a:prstGeom prst="diamond">
              <a:avLst/>
            </a:prstGeom>
            <a:solidFill>
              <a:srgbClr val="626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26262"/>
                </a:solidFill>
              </a:endParaRPr>
            </a:p>
          </p:txBody>
        </p:sp>
        <p:sp>
          <p:nvSpPr>
            <p:cNvPr id="422" name="Google Shape;422;p33"/>
            <p:cNvSpPr/>
            <p:nvPr/>
          </p:nvSpPr>
          <p:spPr>
            <a:xfrm>
              <a:off x="4462272" y="6024550"/>
              <a:ext cx="137100" cy="137100"/>
            </a:xfrm>
            <a:prstGeom prst="diamond">
              <a:avLst/>
            </a:prstGeom>
            <a:solidFill>
              <a:srgbClr val="626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26262"/>
                </a:solidFill>
              </a:endParaRPr>
            </a:p>
          </p:txBody>
        </p:sp>
        <p:sp>
          <p:nvSpPr>
            <p:cNvPr id="423" name="Google Shape;423;p33"/>
            <p:cNvSpPr/>
            <p:nvPr/>
          </p:nvSpPr>
          <p:spPr>
            <a:xfrm>
              <a:off x="4462272" y="5602150"/>
              <a:ext cx="137100" cy="137100"/>
            </a:xfrm>
            <a:prstGeom prst="diamond">
              <a:avLst/>
            </a:prstGeom>
            <a:solidFill>
              <a:srgbClr val="6262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26262"/>
                </a:solidFill>
              </a:endParaRPr>
            </a:p>
          </p:txBody>
        </p:sp>
      </p:grpSp>
      <p:sp>
        <p:nvSpPr>
          <p:cNvPr id="424" name="Google Shape;424;p33"/>
          <p:cNvSpPr/>
          <p:nvPr/>
        </p:nvSpPr>
        <p:spPr>
          <a:xfrm>
            <a:off x="7962700" y="1636775"/>
            <a:ext cx="1979700" cy="457200"/>
          </a:xfrm>
          <a:prstGeom prst="roundRect">
            <a:avLst>
              <a:gd fmla="val 16667" name="adj"/>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chemeClr val="lt1"/>
                </a:solidFill>
                <a:latin typeface="Nunito"/>
                <a:ea typeface="Nunito"/>
                <a:cs typeface="Nunito"/>
                <a:sym typeface="Nunito"/>
              </a:rPr>
              <a:t>Performance Management</a:t>
            </a:r>
            <a:endParaRPr sz="1000">
              <a:solidFill>
                <a:schemeClr val="lt1"/>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4"/>
          <p:cNvSpPr/>
          <p:nvPr/>
        </p:nvSpPr>
        <p:spPr>
          <a:xfrm>
            <a:off x="2481050" y="4250150"/>
            <a:ext cx="1311300" cy="5187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lt1"/>
                </a:solidFill>
                <a:latin typeface="Nunito"/>
                <a:ea typeface="Nunito"/>
                <a:cs typeface="Nunito"/>
                <a:sym typeface="Nunito"/>
              </a:rPr>
              <a:t>KOKO Core</a:t>
            </a:r>
            <a:endParaRPr sz="1200">
              <a:solidFill>
                <a:schemeClr val="lt1"/>
              </a:solidFill>
              <a:latin typeface="Nunito"/>
              <a:ea typeface="Nunito"/>
              <a:cs typeface="Nunito"/>
              <a:sym typeface="Nunito"/>
            </a:endParaRPr>
          </a:p>
        </p:txBody>
      </p:sp>
      <p:sp>
        <p:nvSpPr>
          <p:cNvPr id="431" name="Google Shape;431;p34"/>
          <p:cNvSpPr/>
          <p:nvPr/>
        </p:nvSpPr>
        <p:spPr>
          <a:xfrm>
            <a:off x="3935250" y="4250150"/>
            <a:ext cx="1311300" cy="5187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lt1"/>
                </a:solidFill>
                <a:latin typeface="Nunito"/>
                <a:ea typeface="Nunito"/>
                <a:cs typeface="Nunito"/>
                <a:sym typeface="Nunito"/>
              </a:rPr>
              <a:t>Odoo</a:t>
            </a:r>
            <a:endParaRPr sz="1200">
              <a:solidFill>
                <a:schemeClr val="lt1"/>
              </a:solidFill>
              <a:latin typeface="Nunito"/>
              <a:ea typeface="Nunito"/>
              <a:cs typeface="Nunito"/>
              <a:sym typeface="Nunito"/>
            </a:endParaRPr>
          </a:p>
        </p:txBody>
      </p:sp>
      <p:sp>
        <p:nvSpPr>
          <p:cNvPr id="432" name="Google Shape;432;p3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Overview Proposed Design Model</a:t>
            </a:r>
            <a:endParaRPr/>
          </a:p>
        </p:txBody>
      </p:sp>
      <p:sp>
        <p:nvSpPr>
          <p:cNvPr id="433" name="Google Shape;433;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434" name="Google Shape;434;p34"/>
          <p:cNvSpPr/>
          <p:nvPr/>
        </p:nvSpPr>
        <p:spPr>
          <a:xfrm>
            <a:off x="5389450" y="4250150"/>
            <a:ext cx="1311300" cy="518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lt1"/>
                </a:solidFill>
                <a:latin typeface="Nunito"/>
                <a:ea typeface="Nunito"/>
                <a:cs typeface="Nunito"/>
                <a:sym typeface="Nunito"/>
              </a:rPr>
              <a:t>Zendesk</a:t>
            </a:r>
            <a:endParaRPr sz="1200">
              <a:solidFill>
                <a:schemeClr val="lt1"/>
              </a:solidFill>
              <a:latin typeface="Nunito"/>
              <a:ea typeface="Nunito"/>
              <a:cs typeface="Nunito"/>
              <a:sym typeface="Nunito"/>
            </a:endParaRPr>
          </a:p>
        </p:txBody>
      </p:sp>
      <p:sp>
        <p:nvSpPr>
          <p:cNvPr id="435" name="Google Shape;435;p34"/>
          <p:cNvSpPr/>
          <p:nvPr/>
        </p:nvSpPr>
        <p:spPr>
          <a:xfrm>
            <a:off x="6843650" y="4250150"/>
            <a:ext cx="1311300" cy="518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lt1"/>
                </a:solidFill>
                <a:latin typeface="Nunito"/>
                <a:ea typeface="Nunito"/>
                <a:cs typeface="Nunito"/>
                <a:sym typeface="Nunito"/>
              </a:rPr>
              <a:t>Freshservice</a:t>
            </a:r>
            <a:endParaRPr sz="1200">
              <a:solidFill>
                <a:schemeClr val="lt1"/>
              </a:solidFill>
              <a:latin typeface="Nunito"/>
              <a:ea typeface="Nunito"/>
              <a:cs typeface="Nunito"/>
              <a:sym typeface="Nunito"/>
            </a:endParaRPr>
          </a:p>
        </p:txBody>
      </p:sp>
      <p:sp>
        <p:nvSpPr>
          <p:cNvPr id="436" name="Google Shape;436;p34"/>
          <p:cNvSpPr/>
          <p:nvPr/>
        </p:nvSpPr>
        <p:spPr>
          <a:xfrm>
            <a:off x="8297850" y="4250150"/>
            <a:ext cx="1311300" cy="518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lt1"/>
                </a:solidFill>
                <a:latin typeface="Nunito"/>
                <a:ea typeface="Nunito"/>
                <a:cs typeface="Nunito"/>
                <a:sym typeface="Nunito"/>
              </a:rPr>
              <a:t>Tookan</a:t>
            </a:r>
            <a:endParaRPr sz="1200">
              <a:solidFill>
                <a:schemeClr val="lt1"/>
              </a:solidFill>
              <a:latin typeface="Nunito"/>
              <a:ea typeface="Nunito"/>
              <a:cs typeface="Nunito"/>
              <a:sym typeface="Nunito"/>
            </a:endParaRPr>
          </a:p>
        </p:txBody>
      </p:sp>
      <p:sp>
        <p:nvSpPr>
          <p:cNvPr id="437" name="Google Shape;437;p34"/>
          <p:cNvSpPr/>
          <p:nvPr/>
        </p:nvSpPr>
        <p:spPr>
          <a:xfrm>
            <a:off x="2481100" y="2759800"/>
            <a:ext cx="7128000" cy="518700"/>
          </a:xfrm>
          <a:prstGeom prst="rect">
            <a:avLst/>
          </a:prstGeom>
          <a:solidFill>
            <a:srgbClr val="DEC85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lt1"/>
                </a:solidFill>
                <a:latin typeface="Nunito"/>
                <a:ea typeface="Nunito"/>
                <a:cs typeface="Nunito"/>
                <a:sym typeface="Nunito"/>
              </a:rPr>
              <a:t>Agent Service API</a:t>
            </a:r>
            <a:endParaRPr sz="1200">
              <a:solidFill>
                <a:schemeClr val="lt1"/>
              </a:solidFill>
              <a:latin typeface="Nunito"/>
              <a:ea typeface="Nunito"/>
              <a:cs typeface="Nunito"/>
              <a:sym typeface="Nunito"/>
            </a:endParaRPr>
          </a:p>
        </p:txBody>
      </p:sp>
      <p:sp>
        <p:nvSpPr>
          <p:cNvPr id="438" name="Google Shape;438;p34"/>
          <p:cNvSpPr/>
          <p:nvPr/>
        </p:nvSpPr>
        <p:spPr>
          <a:xfrm>
            <a:off x="2481100" y="5816700"/>
            <a:ext cx="7128000" cy="5187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lt1"/>
                </a:solidFill>
                <a:latin typeface="Nunito"/>
                <a:ea typeface="Nunito"/>
                <a:cs typeface="Nunito"/>
                <a:sym typeface="Nunito"/>
              </a:rPr>
              <a:t>Google Sheets</a:t>
            </a:r>
            <a:endParaRPr sz="1200">
              <a:solidFill>
                <a:schemeClr val="lt1"/>
              </a:solidFill>
              <a:latin typeface="Nunito"/>
              <a:ea typeface="Nunito"/>
              <a:cs typeface="Nunito"/>
              <a:sym typeface="Nunito"/>
            </a:endParaRPr>
          </a:p>
        </p:txBody>
      </p:sp>
      <p:sp>
        <p:nvSpPr>
          <p:cNvPr id="439" name="Google Shape;439;p34"/>
          <p:cNvSpPr/>
          <p:nvPr/>
        </p:nvSpPr>
        <p:spPr>
          <a:xfrm>
            <a:off x="2852550" y="1280160"/>
            <a:ext cx="1311300" cy="518700"/>
          </a:xfrm>
          <a:prstGeom prst="rect">
            <a:avLst/>
          </a:prstGeom>
          <a:solidFill>
            <a:srgbClr val="DEC85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lt1"/>
                </a:solidFill>
                <a:latin typeface="Nunito"/>
                <a:ea typeface="Nunito"/>
                <a:cs typeface="Nunito"/>
                <a:sym typeface="Nunito"/>
              </a:rPr>
              <a:t>Agent App</a:t>
            </a:r>
            <a:endParaRPr sz="1200">
              <a:solidFill>
                <a:schemeClr val="lt1"/>
              </a:solidFill>
              <a:latin typeface="Nunito"/>
              <a:ea typeface="Nunito"/>
              <a:cs typeface="Nunito"/>
              <a:sym typeface="Nunito"/>
            </a:endParaRPr>
          </a:p>
        </p:txBody>
      </p:sp>
      <p:sp>
        <p:nvSpPr>
          <p:cNvPr id="440" name="Google Shape;440;p34"/>
          <p:cNvSpPr/>
          <p:nvPr/>
        </p:nvSpPr>
        <p:spPr>
          <a:xfrm>
            <a:off x="4793675" y="1280160"/>
            <a:ext cx="1564500" cy="518700"/>
          </a:xfrm>
          <a:prstGeom prst="rect">
            <a:avLst/>
          </a:prstGeom>
          <a:solidFill>
            <a:srgbClr val="DEC85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lt1"/>
                </a:solidFill>
                <a:latin typeface="Nunito"/>
                <a:ea typeface="Nunito"/>
                <a:cs typeface="Nunito"/>
                <a:sym typeface="Nunito"/>
              </a:rPr>
              <a:t>Field Team App</a:t>
            </a:r>
            <a:endParaRPr sz="1200">
              <a:solidFill>
                <a:schemeClr val="lt1"/>
              </a:solidFill>
              <a:latin typeface="Nunito"/>
              <a:ea typeface="Nunito"/>
              <a:cs typeface="Nunito"/>
              <a:sym typeface="Nunito"/>
            </a:endParaRPr>
          </a:p>
        </p:txBody>
      </p:sp>
      <p:sp>
        <p:nvSpPr>
          <p:cNvPr id="441" name="Google Shape;441;p34"/>
          <p:cNvSpPr/>
          <p:nvPr/>
        </p:nvSpPr>
        <p:spPr>
          <a:xfrm>
            <a:off x="6691250" y="1280150"/>
            <a:ext cx="2286000" cy="518700"/>
          </a:xfrm>
          <a:prstGeom prst="rect">
            <a:avLst/>
          </a:prstGeom>
          <a:solidFill>
            <a:srgbClr val="DEC85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lt1"/>
                </a:solidFill>
                <a:latin typeface="Nunito"/>
                <a:ea typeface="Nunito"/>
                <a:cs typeface="Nunito"/>
                <a:sym typeface="Nunito"/>
              </a:rPr>
              <a:t> Unified View of Agent (KA)</a:t>
            </a:r>
            <a:endParaRPr sz="1200">
              <a:solidFill>
                <a:schemeClr val="lt1"/>
              </a:solidFill>
              <a:latin typeface="Nunito"/>
              <a:ea typeface="Nunito"/>
              <a:cs typeface="Nunito"/>
              <a:sym typeface="Nunito"/>
            </a:endParaRPr>
          </a:p>
        </p:txBody>
      </p:sp>
      <p:sp>
        <p:nvSpPr>
          <p:cNvPr id="442" name="Google Shape;442;p34"/>
          <p:cNvSpPr/>
          <p:nvPr/>
        </p:nvSpPr>
        <p:spPr>
          <a:xfrm>
            <a:off x="2990350" y="4930184"/>
            <a:ext cx="113100" cy="711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Nunito"/>
              <a:ea typeface="Nunito"/>
              <a:cs typeface="Nunito"/>
              <a:sym typeface="Nunito"/>
            </a:endParaRPr>
          </a:p>
        </p:txBody>
      </p:sp>
      <p:sp>
        <p:nvSpPr>
          <p:cNvPr id="443" name="Google Shape;443;p34"/>
          <p:cNvSpPr/>
          <p:nvPr/>
        </p:nvSpPr>
        <p:spPr>
          <a:xfrm>
            <a:off x="4379975" y="4928616"/>
            <a:ext cx="113100" cy="711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Nunito"/>
              <a:ea typeface="Nunito"/>
              <a:cs typeface="Nunito"/>
              <a:sym typeface="Nunito"/>
            </a:endParaRPr>
          </a:p>
        </p:txBody>
      </p:sp>
      <p:sp>
        <p:nvSpPr>
          <p:cNvPr id="444" name="Google Shape;444;p34"/>
          <p:cNvSpPr/>
          <p:nvPr/>
        </p:nvSpPr>
        <p:spPr>
          <a:xfrm>
            <a:off x="6442325" y="5006384"/>
            <a:ext cx="113100" cy="729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Nunito"/>
              <a:ea typeface="Nunito"/>
              <a:cs typeface="Nunito"/>
              <a:sym typeface="Nunito"/>
            </a:endParaRPr>
          </a:p>
        </p:txBody>
      </p:sp>
      <p:sp>
        <p:nvSpPr>
          <p:cNvPr id="445" name="Google Shape;445;p34"/>
          <p:cNvSpPr/>
          <p:nvPr/>
        </p:nvSpPr>
        <p:spPr>
          <a:xfrm>
            <a:off x="4441425" y="3408534"/>
            <a:ext cx="113100" cy="711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Nunito"/>
              <a:ea typeface="Nunito"/>
              <a:cs typeface="Nunito"/>
              <a:sym typeface="Nunito"/>
            </a:endParaRPr>
          </a:p>
        </p:txBody>
      </p:sp>
      <p:sp>
        <p:nvSpPr>
          <p:cNvPr id="446" name="Google Shape;446;p34"/>
          <p:cNvSpPr/>
          <p:nvPr/>
        </p:nvSpPr>
        <p:spPr>
          <a:xfrm>
            <a:off x="8777650" y="3408521"/>
            <a:ext cx="113100" cy="711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Nunito"/>
              <a:ea typeface="Nunito"/>
              <a:cs typeface="Nunito"/>
              <a:sym typeface="Nunito"/>
            </a:endParaRPr>
          </a:p>
        </p:txBody>
      </p:sp>
      <p:grpSp>
        <p:nvGrpSpPr>
          <p:cNvPr id="447" name="Google Shape;447;p34"/>
          <p:cNvGrpSpPr/>
          <p:nvPr/>
        </p:nvGrpSpPr>
        <p:grpSpPr>
          <a:xfrm>
            <a:off x="2994450" y="3408534"/>
            <a:ext cx="274925" cy="711600"/>
            <a:chOff x="3223050" y="3408534"/>
            <a:chExt cx="274925" cy="711600"/>
          </a:xfrm>
        </p:grpSpPr>
        <p:sp>
          <p:nvSpPr>
            <p:cNvPr id="448" name="Google Shape;448;p34"/>
            <p:cNvSpPr/>
            <p:nvPr/>
          </p:nvSpPr>
          <p:spPr>
            <a:xfrm>
              <a:off x="3223050" y="3408534"/>
              <a:ext cx="113100" cy="711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Nunito"/>
                <a:ea typeface="Nunito"/>
                <a:cs typeface="Nunito"/>
                <a:sym typeface="Nunito"/>
              </a:endParaRPr>
            </a:p>
          </p:txBody>
        </p:sp>
        <p:sp>
          <p:nvSpPr>
            <p:cNvPr id="449" name="Google Shape;449;p34"/>
            <p:cNvSpPr/>
            <p:nvPr/>
          </p:nvSpPr>
          <p:spPr>
            <a:xfrm flipH="1" rot="10800000">
              <a:off x="3384875" y="3408534"/>
              <a:ext cx="113100" cy="711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Nunito"/>
                <a:ea typeface="Nunito"/>
                <a:cs typeface="Nunito"/>
                <a:sym typeface="Nunito"/>
              </a:endParaRPr>
            </a:p>
          </p:txBody>
        </p:sp>
      </p:grpSp>
      <p:sp>
        <p:nvSpPr>
          <p:cNvPr id="450" name="Google Shape;450;p34"/>
          <p:cNvSpPr/>
          <p:nvPr/>
        </p:nvSpPr>
        <p:spPr>
          <a:xfrm flipH="1" rot="10800000">
            <a:off x="4593800" y="3447734"/>
            <a:ext cx="113100" cy="711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Nunito"/>
              <a:ea typeface="Nunito"/>
              <a:cs typeface="Nunito"/>
              <a:sym typeface="Nunito"/>
            </a:endParaRPr>
          </a:p>
        </p:txBody>
      </p:sp>
      <p:grpSp>
        <p:nvGrpSpPr>
          <p:cNvPr id="451" name="Google Shape;451;p34"/>
          <p:cNvGrpSpPr/>
          <p:nvPr/>
        </p:nvGrpSpPr>
        <p:grpSpPr>
          <a:xfrm>
            <a:off x="3290438" y="1968034"/>
            <a:ext cx="274925" cy="711600"/>
            <a:chOff x="3223050" y="3408534"/>
            <a:chExt cx="274925" cy="711600"/>
          </a:xfrm>
        </p:grpSpPr>
        <p:sp>
          <p:nvSpPr>
            <p:cNvPr id="452" name="Google Shape;452;p34"/>
            <p:cNvSpPr/>
            <p:nvPr/>
          </p:nvSpPr>
          <p:spPr>
            <a:xfrm>
              <a:off x="3223050" y="3408534"/>
              <a:ext cx="113100" cy="711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Nunito"/>
                <a:ea typeface="Nunito"/>
                <a:cs typeface="Nunito"/>
                <a:sym typeface="Nunito"/>
              </a:endParaRPr>
            </a:p>
          </p:txBody>
        </p:sp>
        <p:sp>
          <p:nvSpPr>
            <p:cNvPr id="453" name="Google Shape;453;p34"/>
            <p:cNvSpPr/>
            <p:nvPr/>
          </p:nvSpPr>
          <p:spPr>
            <a:xfrm flipH="1" rot="10800000">
              <a:off x="3384875" y="3408534"/>
              <a:ext cx="113100" cy="711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Nunito"/>
                <a:ea typeface="Nunito"/>
                <a:cs typeface="Nunito"/>
                <a:sym typeface="Nunito"/>
              </a:endParaRPr>
            </a:p>
          </p:txBody>
        </p:sp>
      </p:grpSp>
      <p:grpSp>
        <p:nvGrpSpPr>
          <p:cNvPr id="454" name="Google Shape;454;p34"/>
          <p:cNvGrpSpPr/>
          <p:nvPr/>
        </p:nvGrpSpPr>
        <p:grpSpPr>
          <a:xfrm>
            <a:off x="5438450" y="1923534"/>
            <a:ext cx="274925" cy="711600"/>
            <a:chOff x="3223050" y="3408534"/>
            <a:chExt cx="274925" cy="711600"/>
          </a:xfrm>
        </p:grpSpPr>
        <p:sp>
          <p:nvSpPr>
            <p:cNvPr id="455" name="Google Shape;455;p34"/>
            <p:cNvSpPr/>
            <p:nvPr/>
          </p:nvSpPr>
          <p:spPr>
            <a:xfrm>
              <a:off x="3223050" y="3408534"/>
              <a:ext cx="113100" cy="711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Nunito"/>
                <a:ea typeface="Nunito"/>
                <a:cs typeface="Nunito"/>
                <a:sym typeface="Nunito"/>
              </a:endParaRPr>
            </a:p>
          </p:txBody>
        </p:sp>
        <p:sp>
          <p:nvSpPr>
            <p:cNvPr id="456" name="Google Shape;456;p34"/>
            <p:cNvSpPr/>
            <p:nvPr/>
          </p:nvSpPr>
          <p:spPr>
            <a:xfrm flipH="1" rot="10800000">
              <a:off x="3384875" y="3408534"/>
              <a:ext cx="113100" cy="711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Nunito"/>
                <a:ea typeface="Nunito"/>
                <a:cs typeface="Nunito"/>
                <a:sym typeface="Nunito"/>
              </a:endParaRPr>
            </a:p>
          </p:txBody>
        </p:sp>
      </p:grpSp>
      <p:grpSp>
        <p:nvGrpSpPr>
          <p:cNvPr id="457" name="Google Shape;457;p34"/>
          <p:cNvGrpSpPr/>
          <p:nvPr/>
        </p:nvGrpSpPr>
        <p:grpSpPr>
          <a:xfrm>
            <a:off x="7774325" y="1923534"/>
            <a:ext cx="274925" cy="711600"/>
            <a:chOff x="3223050" y="3408534"/>
            <a:chExt cx="274925" cy="711600"/>
          </a:xfrm>
        </p:grpSpPr>
        <p:sp>
          <p:nvSpPr>
            <p:cNvPr id="458" name="Google Shape;458;p34"/>
            <p:cNvSpPr/>
            <p:nvPr/>
          </p:nvSpPr>
          <p:spPr>
            <a:xfrm>
              <a:off x="3223050" y="3408534"/>
              <a:ext cx="113100" cy="711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Nunito"/>
                <a:ea typeface="Nunito"/>
                <a:cs typeface="Nunito"/>
                <a:sym typeface="Nunito"/>
              </a:endParaRPr>
            </a:p>
          </p:txBody>
        </p:sp>
        <p:sp>
          <p:nvSpPr>
            <p:cNvPr id="459" name="Google Shape;459;p34"/>
            <p:cNvSpPr/>
            <p:nvPr/>
          </p:nvSpPr>
          <p:spPr>
            <a:xfrm flipH="1" rot="10800000">
              <a:off x="3384875" y="3408534"/>
              <a:ext cx="113100" cy="711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Nunito"/>
                <a:ea typeface="Nunito"/>
                <a:cs typeface="Nunito"/>
                <a:sym typeface="Nunito"/>
              </a:endParaRPr>
            </a:p>
          </p:txBody>
        </p:sp>
      </p:grpSp>
      <p:grpSp>
        <p:nvGrpSpPr>
          <p:cNvPr id="460" name="Google Shape;460;p34"/>
          <p:cNvGrpSpPr/>
          <p:nvPr/>
        </p:nvGrpSpPr>
        <p:grpSpPr>
          <a:xfrm>
            <a:off x="6382600" y="3369106"/>
            <a:ext cx="232550" cy="530355"/>
            <a:chOff x="6587650" y="3264021"/>
            <a:chExt cx="232550" cy="711600"/>
          </a:xfrm>
        </p:grpSpPr>
        <p:sp>
          <p:nvSpPr>
            <p:cNvPr id="461" name="Google Shape;461;p34"/>
            <p:cNvSpPr/>
            <p:nvPr/>
          </p:nvSpPr>
          <p:spPr>
            <a:xfrm>
              <a:off x="6587650" y="3264021"/>
              <a:ext cx="113100" cy="711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Nunito"/>
                <a:ea typeface="Nunito"/>
                <a:cs typeface="Nunito"/>
                <a:sym typeface="Nunito"/>
              </a:endParaRPr>
            </a:p>
          </p:txBody>
        </p:sp>
        <p:sp>
          <p:nvSpPr>
            <p:cNvPr id="462" name="Google Shape;462;p34"/>
            <p:cNvSpPr/>
            <p:nvPr/>
          </p:nvSpPr>
          <p:spPr>
            <a:xfrm flipH="1" rot="10800000">
              <a:off x="6707100" y="3264021"/>
              <a:ext cx="113100" cy="7116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Nunito"/>
                <a:ea typeface="Nunito"/>
                <a:cs typeface="Nunito"/>
                <a:sym typeface="Nunito"/>
              </a:endParaRPr>
            </a:p>
          </p:txBody>
        </p:sp>
      </p:grpSp>
      <p:sp>
        <p:nvSpPr>
          <p:cNvPr id="463" name="Google Shape;463;p34"/>
          <p:cNvSpPr/>
          <p:nvPr/>
        </p:nvSpPr>
        <p:spPr>
          <a:xfrm>
            <a:off x="1759825" y="1557675"/>
            <a:ext cx="319200" cy="19422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4"/>
          <p:cNvSpPr/>
          <p:nvPr/>
        </p:nvSpPr>
        <p:spPr>
          <a:xfrm>
            <a:off x="1755650" y="4057325"/>
            <a:ext cx="319200" cy="7116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4"/>
          <p:cNvSpPr/>
          <p:nvPr/>
        </p:nvSpPr>
        <p:spPr>
          <a:xfrm>
            <a:off x="1755648" y="4930175"/>
            <a:ext cx="319200" cy="12099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4"/>
          <p:cNvSpPr/>
          <p:nvPr/>
        </p:nvSpPr>
        <p:spPr>
          <a:xfrm rot="5400000">
            <a:off x="6598025" y="2961350"/>
            <a:ext cx="228600" cy="2286000"/>
          </a:xfrm>
          <a:prstGeom prst="leftBrace">
            <a:avLst>
              <a:gd fmla="val 0" name="adj1"/>
              <a:gd fmla="val 5079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4"/>
          <p:cNvSpPr/>
          <p:nvPr/>
        </p:nvSpPr>
        <p:spPr>
          <a:xfrm rot="-5400000">
            <a:off x="6597396" y="3799551"/>
            <a:ext cx="228600" cy="2286000"/>
          </a:xfrm>
          <a:prstGeom prst="leftBrace">
            <a:avLst>
              <a:gd fmla="val 0" name="adj1"/>
              <a:gd fmla="val 5079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4"/>
          <p:cNvSpPr txBox="1"/>
          <p:nvPr/>
        </p:nvSpPr>
        <p:spPr>
          <a:xfrm>
            <a:off x="283000" y="2049950"/>
            <a:ext cx="1188600" cy="93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200">
                <a:latin typeface="Nunito SemiBold"/>
                <a:ea typeface="Nunito SemiBold"/>
                <a:cs typeface="Nunito SemiBold"/>
                <a:sym typeface="Nunito SemiBold"/>
              </a:rPr>
              <a:t>New proposed frontend apps</a:t>
            </a:r>
            <a:endParaRPr sz="1200">
              <a:latin typeface="Nunito SemiBold"/>
              <a:ea typeface="Nunito SemiBold"/>
              <a:cs typeface="Nunito SemiBold"/>
              <a:sym typeface="Nunito SemiBold"/>
            </a:endParaRPr>
          </a:p>
        </p:txBody>
      </p:sp>
      <p:sp>
        <p:nvSpPr>
          <p:cNvPr id="469" name="Google Shape;469;p34"/>
          <p:cNvSpPr txBox="1"/>
          <p:nvPr/>
        </p:nvSpPr>
        <p:spPr>
          <a:xfrm>
            <a:off x="283000" y="4159050"/>
            <a:ext cx="1188600" cy="59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200">
                <a:latin typeface="Nunito SemiBold"/>
                <a:ea typeface="Nunito SemiBold"/>
                <a:cs typeface="Nunito SemiBold"/>
                <a:sym typeface="Nunito SemiBold"/>
              </a:rPr>
              <a:t>Existing systems</a:t>
            </a:r>
            <a:endParaRPr sz="1200">
              <a:latin typeface="Nunito SemiBold"/>
              <a:ea typeface="Nunito SemiBold"/>
              <a:cs typeface="Nunito SemiBold"/>
              <a:sym typeface="Nunito SemiBold"/>
            </a:endParaRPr>
          </a:p>
        </p:txBody>
      </p:sp>
      <p:sp>
        <p:nvSpPr>
          <p:cNvPr id="470" name="Google Shape;470;p34"/>
          <p:cNvSpPr txBox="1"/>
          <p:nvPr/>
        </p:nvSpPr>
        <p:spPr>
          <a:xfrm>
            <a:off x="283000" y="5067875"/>
            <a:ext cx="1188600" cy="93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200">
                <a:latin typeface="Nunito SemiBold"/>
                <a:ea typeface="Nunito SemiBold"/>
                <a:cs typeface="Nunito SemiBold"/>
                <a:sym typeface="Nunito SemiBold"/>
              </a:rPr>
              <a:t>Critical information uploaded to relevant systems</a:t>
            </a:r>
            <a:endParaRPr sz="1200">
              <a:latin typeface="Nunito SemiBold"/>
              <a:ea typeface="Nunito SemiBold"/>
              <a:cs typeface="Nunito SemiBold"/>
              <a:sym typeface="Nunito SemiBold"/>
            </a:endParaRPr>
          </a:p>
        </p:txBody>
      </p:sp>
      <p:sp>
        <p:nvSpPr>
          <p:cNvPr id="471" name="Google Shape;471;p34"/>
          <p:cNvSpPr/>
          <p:nvPr/>
        </p:nvSpPr>
        <p:spPr>
          <a:xfrm>
            <a:off x="10216200" y="4845825"/>
            <a:ext cx="924600" cy="8772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latin typeface="Nunito"/>
                <a:ea typeface="Nunito"/>
                <a:cs typeface="Nunito"/>
                <a:sym typeface="Nunito"/>
              </a:rPr>
              <a:t>Rationalize ticketing systems to have only 1</a:t>
            </a:r>
            <a:endParaRPr sz="1000">
              <a:latin typeface="Nunito"/>
              <a:ea typeface="Nunito"/>
              <a:cs typeface="Nunito"/>
              <a:sym typeface="Nunito"/>
            </a:endParaRPr>
          </a:p>
        </p:txBody>
      </p:sp>
      <p:cxnSp>
        <p:nvCxnSpPr>
          <p:cNvPr id="472" name="Google Shape;472;p34"/>
          <p:cNvCxnSpPr>
            <a:stCxn id="471" idx="1"/>
          </p:cNvCxnSpPr>
          <p:nvPr/>
        </p:nvCxnSpPr>
        <p:spPr>
          <a:xfrm rot="10800000">
            <a:off x="8103300" y="4952625"/>
            <a:ext cx="2112900" cy="331800"/>
          </a:xfrm>
          <a:prstGeom prst="straightConnector1">
            <a:avLst/>
          </a:prstGeom>
          <a:noFill/>
          <a:ln cap="flat" cmpd="sng" w="9525">
            <a:solidFill>
              <a:srgbClr val="B7B7B7"/>
            </a:solidFill>
            <a:prstDash val="solid"/>
            <a:round/>
            <a:headEnd len="med" w="med" type="none"/>
            <a:tailEnd len="med" w="med" type="triangle"/>
          </a:ln>
        </p:spPr>
      </p:cxnSp>
      <p:cxnSp>
        <p:nvCxnSpPr>
          <p:cNvPr id="473" name="Google Shape;473;p34"/>
          <p:cNvCxnSpPr>
            <a:stCxn id="471" idx="1"/>
          </p:cNvCxnSpPr>
          <p:nvPr/>
        </p:nvCxnSpPr>
        <p:spPr>
          <a:xfrm rot="10800000">
            <a:off x="9112500" y="4877025"/>
            <a:ext cx="1103700" cy="407400"/>
          </a:xfrm>
          <a:prstGeom prst="straightConnector1">
            <a:avLst/>
          </a:prstGeom>
          <a:noFill/>
          <a:ln cap="flat" cmpd="sng" w="9525">
            <a:solidFill>
              <a:srgbClr val="B7B7B7"/>
            </a:solidFill>
            <a:prstDash val="solid"/>
            <a:round/>
            <a:headEnd len="med" w="med" type="none"/>
            <a:tailEnd len="med" w="med" type="triangle"/>
          </a:ln>
        </p:spPr>
      </p:cxnSp>
      <p:cxnSp>
        <p:nvCxnSpPr>
          <p:cNvPr id="474" name="Google Shape;474;p34"/>
          <p:cNvCxnSpPr/>
          <p:nvPr/>
        </p:nvCxnSpPr>
        <p:spPr>
          <a:xfrm rot="10800000">
            <a:off x="6971100" y="5037225"/>
            <a:ext cx="3245100" cy="247200"/>
          </a:xfrm>
          <a:prstGeom prst="straightConnector1">
            <a:avLst/>
          </a:prstGeom>
          <a:noFill/>
          <a:ln cap="flat" cmpd="sng" w="9525">
            <a:solidFill>
              <a:srgbClr val="B7B7B7"/>
            </a:solidFill>
            <a:prstDash val="solid"/>
            <a:round/>
            <a:headEnd len="med" w="med" type="none"/>
            <a:tailEnd len="med" w="med" type="triangle"/>
          </a:ln>
        </p:spPr>
      </p:cxnSp>
      <p:grpSp>
        <p:nvGrpSpPr>
          <p:cNvPr id="475" name="Google Shape;475;p34"/>
          <p:cNvGrpSpPr/>
          <p:nvPr/>
        </p:nvGrpSpPr>
        <p:grpSpPr>
          <a:xfrm>
            <a:off x="10821026" y="1102867"/>
            <a:ext cx="1052821" cy="1188674"/>
            <a:chOff x="9830550" y="1255125"/>
            <a:chExt cx="2100600" cy="2378300"/>
          </a:xfrm>
        </p:grpSpPr>
        <p:sp>
          <p:nvSpPr>
            <p:cNvPr id="476" name="Google Shape;476;p34"/>
            <p:cNvSpPr txBox="1"/>
            <p:nvPr/>
          </p:nvSpPr>
          <p:spPr>
            <a:xfrm>
              <a:off x="10074675" y="1475225"/>
              <a:ext cx="1658400" cy="457200"/>
            </a:xfrm>
            <a:prstGeom prst="rect">
              <a:avLst/>
            </a:prstGeom>
            <a:noFill/>
            <a:ln cap="flat" cmpd="sng" w="9525">
              <a:solidFill>
                <a:srgbClr val="4343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r">
                <a:spcBef>
                  <a:spcPts val="0"/>
                </a:spcBef>
                <a:spcAft>
                  <a:spcPts val="0"/>
                </a:spcAft>
                <a:buNone/>
              </a:pPr>
              <a:r>
                <a:rPr lang="en-US" sz="700">
                  <a:latin typeface="Nunito SemiBold"/>
                  <a:ea typeface="Nunito SemiBold"/>
                  <a:cs typeface="Nunito SemiBold"/>
                  <a:sym typeface="Nunito SemiBold"/>
                </a:rPr>
                <a:t>Keep</a:t>
              </a:r>
              <a:endParaRPr sz="700">
                <a:latin typeface="Nunito SemiBold"/>
                <a:ea typeface="Nunito SemiBold"/>
                <a:cs typeface="Nunito SemiBold"/>
                <a:sym typeface="Nunito SemiBold"/>
              </a:endParaRPr>
            </a:p>
            <a:p>
              <a:pPr indent="0" lvl="0" marL="0" rtl="0" algn="r">
                <a:spcBef>
                  <a:spcPts val="0"/>
                </a:spcBef>
                <a:spcAft>
                  <a:spcPts val="0"/>
                </a:spcAft>
                <a:buNone/>
              </a:pPr>
              <a:r>
                <a:t/>
              </a:r>
              <a:endParaRPr sz="700">
                <a:latin typeface="Nunito SemiBold"/>
                <a:ea typeface="Nunito SemiBold"/>
                <a:cs typeface="Nunito SemiBold"/>
                <a:sym typeface="Nunito SemiBold"/>
              </a:endParaRPr>
            </a:p>
          </p:txBody>
        </p:sp>
        <p:sp>
          <p:nvSpPr>
            <p:cNvPr id="477" name="Google Shape;477;p34"/>
            <p:cNvSpPr/>
            <p:nvPr/>
          </p:nvSpPr>
          <p:spPr>
            <a:xfrm>
              <a:off x="11583150" y="1255125"/>
              <a:ext cx="348000" cy="366000"/>
            </a:xfrm>
            <a:prstGeom prst="ellipse">
              <a:avLst/>
            </a:prstGeom>
            <a:solidFill>
              <a:srgbClr val="09DCF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478" name="Google Shape;478;p34"/>
            <p:cNvSpPr txBox="1"/>
            <p:nvPr/>
          </p:nvSpPr>
          <p:spPr>
            <a:xfrm>
              <a:off x="10074675" y="2313425"/>
              <a:ext cx="1658400" cy="457200"/>
            </a:xfrm>
            <a:prstGeom prst="rect">
              <a:avLst/>
            </a:prstGeom>
            <a:noFill/>
            <a:ln cap="flat" cmpd="sng" w="9525">
              <a:solidFill>
                <a:srgbClr val="4343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US" sz="700">
                  <a:latin typeface="Nunito SemiBold"/>
                  <a:ea typeface="Nunito SemiBold"/>
                  <a:cs typeface="Nunito SemiBold"/>
                  <a:sym typeface="Nunito SemiBold"/>
                </a:rPr>
                <a:t>New</a:t>
              </a:r>
              <a:endParaRPr sz="700">
                <a:latin typeface="Nunito SemiBold"/>
                <a:ea typeface="Nunito SemiBold"/>
                <a:cs typeface="Nunito SemiBold"/>
                <a:sym typeface="Nunito SemiBold"/>
              </a:endParaRPr>
            </a:p>
            <a:p>
              <a:pPr indent="0" lvl="0" marL="0" rtl="0" algn="l">
                <a:spcBef>
                  <a:spcPts val="0"/>
                </a:spcBef>
                <a:spcAft>
                  <a:spcPts val="0"/>
                </a:spcAft>
                <a:buNone/>
              </a:pPr>
              <a:r>
                <a:t/>
              </a:r>
              <a:endParaRPr sz="700">
                <a:latin typeface="Nunito SemiBold"/>
                <a:ea typeface="Nunito SemiBold"/>
                <a:cs typeface="Nunito SemiBold"/>
                <a:sym typeface="Nunito SemiBold"/>
              </a:endParaRPr>
            </a:p>
          </p:txBody>
        </p:sp>
        <p:sp>
          <p:nvSpPr>
            <p:cNvPr id="479" name="Google Shape;479;p34"/>
            <p:cNvSpPr/>
            <p:nvPr/>
          </p:nvSpPr>
          <p:spPr>
            <a:xfrm>
              <a:off x="9830550" y="2093325"/>
              <a:ext cx="348000" cy="366000"/>
            </a:xfrm>
            <a:prstGeom prst="ellipse">
              <a:avLst/>
            </a:prstGeom>
            <a:solidFill>
              <a:srgbClr val="DEC85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sp>
          <p:nvSpPr>
            <p:cNvPr id="480" name="Google Shape;480;p34"/>
            <p:cNvSpPr txBox="1"/>
            <p:nvPr/>
          </p:nvSpPr>
          <p:spPr>
            <a:xfrm>
              <a:off x="10074675" y="3075425"/>
              <a:ext cx="1658400" cy="558000"/>
            </a:xfrm>
            <a:prstGeom prst="rect">
              <a:avLst/>
            </a:prstGeom>
            <a:noFill/>
            <a:ln cap="flat" cmpd="sng" w="9525">
              <a:solidFill>
                <a:srgbClr val="43434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r">
                <a:spcBef>
                  <a:spcPts val="0"/>
                </a:spcBef>
                <a:spcAft>
                  <a:spcPts val="0"/>
                </a:spcAft>
                <a:buNone/>
              </a:pPr>
              <a:r>
                <a:rPr lang="en-US" sz="700">
                  <a:latin typeface="Nunito SemiBold"/>
                  <a:ea typeface="Nunito SemiBold"/>
                  <a:cs typeface="Nunito SemiBold"/>
                  <a:sym typeface="Nunito SemiBold"/>
                </a:rPr>
                <a:t>Review / Retire</a:t>
              </a:r>
              <a:endParaRPr sz="700">
                <a:latin typeface="Nunito SemiBold"/>
                <a:ea typeface="Nunito SemiBold"/>
                <a:cs typeface="Nunito SemiBold"/>
                <a:sym typeface="Nunito SemiBold"/>
              </a:endParaRPr>
            </a:p>
            <a:p>
              <a:pPr indent="0" lvl="0" marL="0" rtl="0" algn="r">
                <a:spcBef>
                  <a:spcPts val="0"/>
                </a:spcBef>
                <a:spcAft>
                  <a:spcPts val="0"/>
                </a:spcAft>
                <a:buNone/>
              </a:pPr>
              <a:r>
                <a:t/>
              </a:r>
              <a:endParaRPr sz="700">
                <a:latin typeface="Nunito SemiBold"/>
                <a:ea typeface="Nunito SemiBold"/>
                <a:cs typeface="Nunito SemiBold"/>
                <a:sym typeface="Nunito SemiBold"/>
              </a:endParaRPr>
            </a:p>
          </p:txBody>
        </p:sp>
        <p:sp>
          <p:nvSpPr>
            <p:cNvPr id="481" name="Google Shape;481;p34"/>
            <p:cNvSpPr/>
            <p:nvPr/>
          </p:nvSpPr>
          <p:spPr>
            <a:xfrm>
              <a:off x="11583150" y="2855325"/>
              <a:ext cx="348000" cy="366000"/>
            </a:xfrm>
            <a:prstGeom prst="ellipse">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Unified view of agent - Next Steps</a:t>
            </a:r>
            <a:endParaRPr/>
          </a:p>
        </p:txBody>
      </p:sp>
      <p:sp>
        <p:nvSpPr>
          <p:cNvPr id="488" name="Google Shape;488;p35"/>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Scoping Document - with all of the detailed requirements</a:t>
            </a:r>
            <a:endParaRPr sz="2400"/>
          </a:p>
          <a:p>
            <a:pPr indent="-381000" lvl="0" marL="457200" rtl="0" algn="l">
              <a:spcBef>
                <a:spcPts val="0"/>
              </a:spcBef>
              <a:spcAft>
                <a:spcPts val="0"/>
              </a:spcAft>
              <a:buSzPts val="2400"/>
              <a:buChar char="●"/>
            </a:pPr>
            <a:r>
              <a:rPr lang="en-US" sz="2400"/>
              <a:t>Design and validation for the various proposed interfaces for / with relevant user groups</a:t>
            </a:r>
            <a:endParaRPr sz="2400"/>
          </a:p>
          <a:p>
            <a:pPr indent="-381000" lvl="0" marL="457200" rtl="0" algn="l">
              <a:spcBef>
                <a:spcPts val="0"/>
              </a:spcBef>
              <a:spcAft>
                <a:spcPts val="0"/>
              </a:spcAft>
              <a:buSzPts val="2400"/>
              <a:buChar char="●"/>
            </a:pPr>
            <a:r>
              <a:rPr lang="en-US" sz="2400"/>
              <a:t>Plan for migration of spreadsheet data into the relevant systems</a:t>
            </a:r>
            <a:endParaRPr sz="2400"/>
          </a:p>
          <a:p>
            <a:pPr indent="-381000" lvl="0" marL="457200" rtl="0" algn="l">
              <a:spcBef>
                <a:spcPts val="0"/>
              </a:spcBef>
              <a:spcAft>
                <a:spcPts val="0"/>
              </a:spcAft>
              <a:buSzPts val="2400"/>
              <a:buChar char="●"/>
            </a:pPr>
            <a:r>
              <a:rPr lang="en-US" sz="2400"/>
              <a:t>Engineering Approach Doc</a:t>
            </a:r>
            <a:endParaRPr sz="2400"/>
          </a:p>
          <a:p>
            <a:pPr indent="-381000" lvl="0" marL="457200" rtl="0" algn="l">
              <a:spcBef>
                <a:spcPts val="0"/>
              </a:spcBef>
              <a:spcAft>
                <a:spcPts val="0"/>
              </a:spcAft>
              <a:buSzPts val="2400"/>
              <a:buChar char="●"/>
            </a:pPr>
            <a:r>
              <a:rPr lang="en-US" sz="2400"/>
              <a:t>Implementation</a:t>
            </a:r>
            <a:endParaRPr sz="2400"/>
          </a:p>
          <a:p>
            <a:pPr indent="0" lvl="0" marL="0" rtl="0" algn="l">
              <a:spcBef>
                <a:spcPts val="1000"/>
              </a:spcBef>
              <a:spcAft>
                <a:spcPts val="0"/>
              </a:spcAft>
              <a:buNone/>
            </a:pPr>
            <a:r>
              <a:t/>
            </a:r>
            <a:endParaRPr sz="2400"/>
          </a:p>
          <a:p>
            <a:pPr indent="0" lvl="0" marL="0" rtl="0" algn="l">
              <a:spcBef>
                <a:spcPts val="1000"/>
              </a:spcBef>
              <a:spcAft>
                <a:spcPts val="0"/>
              </a:spcAft>
              <a:buNone/>
            </a:pPr>
            <a:r>
              <a:rPr lang="en-US" sz="2400"/>
              <a:t>Project folder: </a:t>
            </a:r>
            <a:r>
              <a:rPr lang="en-US" sz="1100" u="sng">
                <a:solidFill>
                  <a:schemeClr val="hlink"/>
                </a:solidFill>
                <a:latin typeface="Arial"/>
                <a:ea typeface="Arial"/>
                <a:cs typeface="Arial"/>
                <a:sym typeface="Arial"/>
                <a:hlinkClick r:id="rId3"/>
              </a:rPr>
              <a:t>https://drive.google.com/drive/u/0/folders/1EKtRuu7GdCwqWXMrDILKiLd8RWs0NBwl</a:t>
            </a:r>
            <a:endParaRPr sz="2400"/>
          </a:p>
          <a:p>
            <a:pPr indent="0" lvl="0" marL="0" rtl="0" algn="l">
              <a:spcBef>
                <a:spcPts val="1000"/>
              </a:spcBef>
              <a:spcAft>
                <a:spcPts val="0"/>
              </a:spcAft>
              <a:buNone/>
            </a:pPr>
            <a:r>
              <a:rPr lang="en-US" sz="2400"/>
              <a:t>Software Roadmap:</a:t>
            </a:r>
            <a:endParaRPr sz="2400"/>
          </a:p>
        </p:txBody>
      </p:sp>
      <p:sp>
        <p:nvSpPr>
          <p:cNvPr id="489" name="Google Shape;489;p3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6"/>
          <p:cNvSpPr txBox="1"/>
          <p:nvPr>
            <p:ph type="title"/>
          </p:nvPr>
        </p:nvSpPr>
        <p:spPr>
          <a:xfrm>
            <a:off x="492615" y="476250"/>
            <a:ext cx="11207100" cy="648600"/>
          </a:xfrm>
          <a:prstGeom prst="rect">
            <a:avLst/>
          </a:prstGeom>
          <a:noFill/>
          <a:ln>
            <a:noFill/>
          </a:ln>
        </p:spPr>
        <p:txBody>
          <a:bodyPr anchorCtr="0" anchor="ctr" bIns="0" lIns="0" spcFirstLastPara="1" rIns="0" wrap="square" tIns="0">
            <a:noAutofit/>
          </a:bodyPr>
          <a:lstStyle/>
          <a:p>
            <a:pPr indent="0" lvl="0" marL="0" rtl="0" algn="l">
              <a:lnSpc>
                <a:spcPct val="103090"/>
              </a:lnSpc>
              <a:spcBef>
                <a:spcPts val="0"/>
              </a:spcBef>
              <a:spcAft>
                <a:spcPts val="0"/>
              </a:spcAft>
              <a:buClr>
                <a:schemeClr val="dk1"/>
              </a:buClr>
              <a:buSzPts val="2200"/>
              <a:buFont typeface="Arial"/>
              <a:buNone/>
            </a:pPr>
            <a:r>
              <a:rPr lang="en-US" sz="3200">
                <a:latin typeface="Nunito"/>
                <a:ea typeface="Nunito"/>
                <a:cs typeface="Nunito"/>
                <a:sym typeface="Nunito"/>
              </a:rPr>
              <a:t>Single Ticketing System</a:t>
            </a:r>
            <a:endParaRPr sz="3200">
              <a:latin typeface="Nunito"/>
              <a:ea typeface="Nunito"/>
              <a:cs typeface="Nunito"/>
              <a:sym typeface="Nunito"/>
            </a:endParaRPr>
          </a:p>
        </p:txBody>
      </p:sp>
      <p:sp>
        <p:nvSpPr>
          <p:cNvPr id="495" name="Google Shape;495;p36"/>
          <p:cNvSpPr txBox="1"/>
          <p:nvPr>
            <p:ph idx="12" type="sldNum"/>
          </p:nvPr>
        </p:nvSpPr>
        <p:spPr>
          <a:xfrm>
            <a:off x="10052291" y="6433733"/>
            <a:ext cx="1647300" cy="2892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latin typeface="Nunito"/>
                <a:ea typeface="Nunito"/>
                <a:cs typeface="Nunito"/>
                <a:sym typeface="Nunito"/>
              </a:rPr>
              <a:t>‹#›</a:t>
            </a:fld>
            <a:endParaRPr>
              <a:latin typeface="Nunito"/>
              <a:ea typeface="Nunito"/>
              <a:cs typeface="Nunito"/>
              <a:sym typeface="Nunito"/>
            </a:endParaRPr>
          </a:p>
        </p:txBody>
      </p:sp>
      <p:sp>
        <p:nvSpPr>
          <p:cNvPr id="496" name="Google Shape;496;p36"/>
          <p:cNvSpPr/>
          <p:nvPr/>
        </p:nvSpPr>
        <p:spPr>
          <a:xfrm>
            <a:off x="492125" y="2301376"/>
            <a:ext cx="1462200" cy="17361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latin typeface="Nunito"/>
                <a:ea typeface="Nunito"/>
                <a:cs typeface="Nunito"/>
                <a:sym typeface="Nunito"/>
              </a:rPr>
              <a:t>Included </a:t>
            </a:r>
            <a:endParaRPr b="1" i="0" sz="1200" u="none" cap="none" strike="noStrike">
              <a:solidFill>
                <a:schemeClr val="dk1"/>
              </a:solidFill>
              <a:latin typeface="Nunito"/>
              <a:ea typeface="Nunito"/>
              <a:cs typeface="Nunito"/>
              <a:sym typeface="Nunito"/>
            </a:endParaRPr>
          </a:p>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latin typeface="Nunito"/>
                <a:ea typeface="Nunito"/>
                <a:cs typeface="Nunito"/>
                <a:sym typeface="Nunito"/>
              </a:rPr>
              <a:t>In Scope</a:t>
            </a:r>
            <a:endParaRPr b="1" i="0" sz="1200" u="none" cap="none" strike="noStrike">
              <a:solidFill>
                <a:srgbClr val="000000"/>
              </a:solidFill>
              <a:latin typeface="Nunito"/>
              <a:ea typeface="Nunito"/>
              <a:cs typeface="Nunito"/>
              <a:sym typeface="Nunito"/>
            </a:endParaRPr>
          </a:p>
        </p:txBody>
      </p:sp>
      <p:sp>
        <p:nvSpPr>
          <p:cNvPr id="497" name="Google Shape;497;p36"/>
          <p:cNvSpPr/>
          <p:nvPr/>
        </p:nvSpPr>
        <p:spPr>
          <a:xfrm>
            <a:off x="492125" y="4093241"/>
            <a:ext cx="1462200" cy="1092900"/>
          </a:xfrm>
          <a:prstGeom prst="rect">
            <a:avLst/>
          </a:prstGeom>
          <a:solidFill>
            <a:srgbClr val="65D9F8"/>
          </a:solidFill>
          <a:ln>
            <a:noFill/>
          </a:ln>
        </p:spPr>
        <p:txBody>
          <a:bodyPr anchorCtr="0" anchor="ctr" bIns="157150" lIns="0" spcFirstLastPara="1" rIns="0" wrap="square" tIns="157150">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latin typeface="Nunito"/>
                <a:ea typeface="Nunito"/>
                <a:cs typeface="Nunito"/>
                <a:sym typeface="Nunito"/>
              </a:rPr>
              <a:t>Risks / Considerations</a:t>
            </a:r>
            <a:endParaRPr b="1" i="0" sz="1200" u="none" cap="none" strike="noStrike">
              <a:solidFill>
                <a:srgbClr val="000000"/>
              </a:solidFill>
              <a:latin typeface="Nunito"/>
              <a:ea typeface="Nunito"/>
              <a:cs typeface="Nunito"/>
              <a:sym typeface="Nunito"/>
            </a:endParaRPr>
          </a:p>
        </p:txBody>
      </p:sp>
      <p:sp>
        <p:nvSpPr>
          <p:cNvPr id="498" name="Google Shape;498;p36"/>
          <p:cNvSpPr/>
          <p:nvPr/>
        </p:nvSpPr>
        <p:spPr>
          <a:xfrm>
            <a:off x="492125" y="1247775"/>
            <a:ext cx="1462200" cy="897900"/>
          </a:xfrm>
          <a:prstGeom prst="rect">
            <a:avLst/>
          </a:prstGeom>
          <a:solidFill>
            <a:srgbClr val="65D9F8"/>
          </a:solidFill>
          <a:ln>
            <a:noFill/>
          </a:ln>
        </p:spPr>
        <p:txBody>
          <a:bodyPr anchorCtr="0" anchor="ctr" bIns="244475" lIns="0" spcFirstLastPara="1" rIns="0" wrap="square" tIns="244475">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latin typeface="Nunito"/>
                <a:ea typeface="Nunito"/>
                <a:cs typeface="Nunito"/>
                <a:sym typeface="Nunito"/>
              </a:rPr>
              <a:t>Summary</a:t>
            </a:r>
            <a:endParaRPr b="1" i="0" sz="1200" u="none" cap="none" strike="noStrike">
              <a:solidFill>
                <a:srgbClr val="000000"/>
              </a:solidFill>
              <a:latin typeface="Nunito"/>
              <a:ea typeface="Nunito"/>
              <a:cs typeface="Nunito"/>
              <a:sym typeface="Nunito"/>
            </a:endParaRPr>
          </a:p>
        </p:txBody>
      </p:sp>
      <p:sp>
        <p:nvSpPr>
          <p:cNvPr id="499" name="Google Shape;499;p36"/>
          <p:cNvSpPr/>
          <p:nvPr/>
        </p:nvSpPr>
        <p:spPr>
          <a:xfrm>
            <a:off x="2074925" y="1247775"/>
            <a:ext cx="9569400" cy="630900"/>
          </a:xfrm>
          <a:prstGeom prst="rect">
            <a:avLst/>
          </a:prstGeom>
          <a:noFill/>
          <a:ln>
            <a:noFill/>
          </a:ln>
        </p:spPr>
        <p:txBody>
          <a:bodyPr anchorCtr="0" anchor="t"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Font typeface="Nunito"/>
              <a:buChar char="•"/>
            </a:pPr>
            <a:r>
              <a:rPr i="0" lang="en-US" sz="1200" u="none" cap="none" strike="noStrike">
                <a:solidFill>
                  <a:schemeClr val="dk1"/>
                </a:solidFill>
                <a:latin typeface="Nunito"/>
                <a:ea typeface="Nunito"/>
                <a:cs typeface="Nunito"/>
                <a:sym typeface="Nunito"/>
              </a:rPr>
              <a:t>Network Operations</a:t>
            </a:r>
            <a:r>
              <a:rPr lang="en-US" sz="1200">
                <a:solidFill>
                  <a:schemeClr val="dk1"/>
                </a:solidFill>
                <a:latin typeface="Nunito"/>
                <a:ea typeface="Nunito"/>
                <a:cs typeface="Nunito"/>
                <a:sym typeface="Nunito"/>
              </a:rPr>
              <a:t> and</a:t>
            </a:r>
            <a:r>
              <a:rPr i="0" lang="en-US" sz="1200" u="none" cap="none" strike="noStrike">
                <a:solidFill>
                  <a:schemeClr val="dk1"/>
                </a:solidFill>
                <a:latin typeface="Nunito"/>
                <a:ea typeface="Nunito"/>
                <a:cs typeface="Nunito"/>
                <a:sym typeface="Nunito"/>
              </a:rPr>
              <a:t> Customer Care</a:t>
            </a:r>
            <a:r>
              <a:rPr lang="en-US" sz="1200">
                <a:solidFill>
                  <a:schemeClr val="dk1"/>
                </a:solidFill>
                <a:latin typeface="Nunito"/>
                <a:ea typeface="Nunito"/>
                <a:cs typeface="Nunito"/>
                <a:sym typeface="Nunito"/>
              </a:rPr>
              <a:t> </a:t>
            </a:r>
            <a:r>
              <a:rPr i="0" lang="en-US" sz="1200" u="none" cap="none" strike="noStrike">
                <a:solidFill>
                  <a:schemeClr val="dk1"/>
                </a:solidFill>
                <a:latin typeface="Nunito"/>
                <a:ea typeface="Nunito"/>
                <a:cs typeface="Nunito"/>
                <a:sym typeface="Nunito"/>
              </a:rPr>
              <a:t>use different ticketing systems. Some teams </a:t>
            </a:r>
            <a:r>
              <a:rPr lang="en-US" sz="1200">
                <a:solidFill>
                  <a:schemeClr val="dk1"/>
                </a:solidFill>
                <a:latin typeface="Nunito"/>
                <a:ea typeface="Nunito"/>
                <a:cs typeface="Nunito"/>
                <a:sym typeface="Nunito"/>
              </a:rPr>
              <a:t>don’t use a ticketing system at all, </a:t>
            </a:r>
            <a:r>
              <a:rPr i="0" lang="en-US" sz="1200" u="none" cap="none" strike="noStrike">
                <a:solidFill>
                  <a:schemeClr val="dk1"/>
                </a:solidFill>
                <a:latin typeface="Nunito"/>
                <a:ea typeface="Nunito"/>
                <a:cs typeface="Nunito"/>
                <a:sym typeface="Nunito"/>
              </a:rPr>
              <a:t>A significant amount of additional work is created, and visibility / customer experience is impacted by this. We need a unified ticketing system across all teams.</a:t>
            </a:r>
            <a:endParaRPr i="0" sz="1200" u="none" cap="none" strike="noStrike">
              <a:solidFill>
                <a:schemeClr val="dk1"/>
              </a:solidFill>
              <a:latin typeface="Nunito"/>
              <a:ea typeface="Nunito"/>
              <a:cs typeface="Nunito"/>
              <a:sym typeface="Nunito"/>
            </a:endParaRPr>
          </a:p>
        </p:txBody>
      </p:sp>
      <p:sp>
        <p:nvSpPr>
          <p:cNvPr id="500" name="Google Shape;500;p36"/>
          <p:cNvSpPr/>
          <p:nvPr/>
        </p:nvSpPr>
        <p:spPr>
          <a:xfrm>
            <a:off x="2130425" y="2301250"/>
            <a:ext cx="9569400" cy="1736100"/>
          </a:xfrm>
          <a:prstGeom prst="rect">
            <a:avLst/>
          </a:prstGeom>
          <a:noFill/>
          <a:ln>
            <a:noFill/>
          </a:ln>
        </p:spPr>
        <p:txBody>
          <a:bodyPr anchorCtr="0" anchor="ctr" bIns="91425" lIns="0" spcFirstLastPara="1" rIns="0" wrap="square" tIns="91425">
            <a:noAutofit/>
          </a:bodyPr>
          <a:lstStyle/>
          <a:p>
            <a:pPr indent="-215912" lvl="0" marL="228612" marR="0" rtl="0" algn="l">
              <a:lnSpc>
                <a:spcPct val="150000"/>
              </a:lnSpc>
              <a:spcBef>
                <a:spcPts val="0"/>
              </a:spcBef>
              <a:spcAft>
                <a:spcPts val="0"/>
              </a:spcAft>
              <a:buClr>
                <a:schemeClr val="dk1"/>
              </a:buClr>
              <a:buSzPts val="1200"/>
              <a:buFont typeface="Nunito"/>
              <a:buChar char="✓"/>
            </a:pPr>
            <a:r>
              <a:rPr i="0" lang="en-US" sz="1200" u="none" cap="none" strike="noStrike">
                <a:solidFill>
                  <a:schemeClr val="dk1"/>
                </a:solidFill>
                <a:latin typeface="Nunito"/>
                <a:ea typeface="Nunito"/>
                <a:cs typeface="Nunito"/>
                <a:sym typeface="Nunito"/>
              </a:rPr>
              <a:t>Customer Care / call centre, Network Operations, Cooker Service team ticketing and workflows</a:t>
            </a:r>
            <a:endParaRPr i="0" sz="1200" u="none" cap="none" strike="noStrike">
              <a:solidFill>
                <a:schemeClr val="dk1"/>
              </a:solidFill>
              <a:latin typeface="Nunito"/>
              <a:ea typeface="Nunito"/>
              <a:cs typeface="Nunito"/>
              <a:sym typeface="Nunito"/>
            </a:endParaRPr>
          </a:p>
          <a:p>
            <a:pPr indent="-215912" lvl="0" marL="228612" marR="0" rtl="0" algn="l">
              <a:lnSpc>
                <a:spcPct val="150000"/>
              </a:lnSpc>
              <a:spcBef>
                <a:spcPts val="0"/>
              </a:spcBef>
              <a:spcAft>
                <a:spcPts val="0"/>
              </a:spcAft>
              <a:buClr>
                <a:schemeClr val="dk1"/>
              </a:buClr>
              <a:buSzPts val="1200"/>
              <a:buFont typeface="Nunito"/>
              <a:buChar char="✓"/>
            </a:pPr>
            <a:r>
              <a:rPr lang="en-US" sz="1200">
                <a:solidFill>
                  <a:schemeClr val="dk1"/>
                </a:solidFill>
                <a:latin typeface="Nunito"/>
                <a:ea typeface="Nunito"/>
                <a:cs typeface="Nunito"/>
                <a:sym typeface="Nunito"/>
              </a:rPr>
              <a:t>Ensure all interactions about agents and internal interfaces about agent service are managed through a single ticketing system</a:t>
            </a:r>
            <a:endParaRPr sz="1200">
              <a:solidFill>
                <a:schemeClr val="dk1"/>
              </a:solidFill>
              <a:latin typeface="Nunito"/>
              <a:ea typeface="Nunito"/>
              <a:cs typeface="Nunito"/>
              <a:sym typeface="Nunito"/>
            </a:endParaRPr>
          </a:p>
          <a:p>
            <a:pPr indent="-215912" lvl="0" marL="228612" marR="0" rtl="0" algn="l">
              <a:lnSpc>
                <a:spcPct val="150000"/>
              </a:lnSpc>
              <a:spcBef>
                <a:spcPts val="0"/>
              </a:spcBef>
              <a:spcAft>
                <a:spcPts val="0"/>
              </a:spcAft>
              <a:buClr>
                <a:schemeClr val="dk1"/>
              </a:buClr>
              <a:buSzPts val="1200"/>
              <a:buFont typeface="Nunito"/>
              <a:buChar char="✓"/>
            </a:pPr>
            <a:r>
              <a:rPr i="0" lang="en-US" sz="1200" u="none" cap="none" strike="noStrike">
                <a:solidFill>
                  <a:schemeClr val="dk1"/>
                </a:solidFill>
                <a:latin typeface="Nunito"/>
                <a:ea typeface="Nunito"/>
                <a:cs typeface="Nunito"/>
                <a:sym typeface="Nunito"/>
              </a:rPr>
              <a:t>Field staff interaction and integration with ticketing system</a:t>
            </a:r>
            <a:endParaRPr>
              <a:latin typeface="Nunito"/>
              <a:ea typeface="Nunito"/>
              <a:cs typeface="Nunito"/>
              <a:sym typeface="Nunito"/>
            </a:endParaRPr>
          </a:p>
          <a:p>
            <a:pPr indent="-215912" lvl="0" marL="228612" marR="0" rtl="0" algn="l">
              <a:lnSpc>
                <a:spcPct val="150000"/>
              </a:lnSpc>
              <a:spcBef>
                <a:spcPts val="0"/>
              </a:spcBef>
              <a:spcAft>
                <a:spcPts val="0"/>
              </a:spcAft>
              <a:buClr>
                <a:schemeClr val="dk1"/>
              </a:buClr>
              <a:buSzPts val="1200"/>
              <a:buFont typeface="Nunito"/>
              <a:buChar char="✓"/>
            </a:pPr>
            <a:r>
              <a:rPr i="0" lang="en-US" sz="1200" u="none" cap="none" strike="noStrike">
                <a:solidFill>
                  <a:schemeClr val="dk1"/>
                </a:solidFill>
                <a:latin typeface="Nunito"/>
                <a:ea typeface="Nunito"/>
                <a:cs typeface="Nunito"/>
                <a:sym typeface="Nunito"/>
              </a:rPr>
              <a:t>Reporting and visibility tools</a:t>
            </a:r>
            <a:endParaRPr>
              <a:latin typeface="Nunito"/>
              <a:ea typeface="Nunito"/>
              <a:cs typeface="Nunito"/>
              <a:sym typeface="Nunito"/>
            </a:endParaRPr>
          </a:p>
          <a:p>
            <a:pPr indent="-215912" lvl="0" marL="228612" marR="0" rtl="0" algn="l">
              <a:lnSpc>
                <a:spcPct val="150000"/>
              </a:lnSpc>
              <a:spcBef>
                <a:spcPts val="0"/>
              </a:spcBef>
              <a:spcAft>
                <a:spcPts val="0"/>
              </a:spcAft>
              <a:buClr>
                <a:schemeClr val="dk1"/>
              </a:buClr>
              <a:buSzPts val="1200"/>
              <a:buFont typeface="Nunito"/>
              <a:buChar char="✓"/>
            </a:pPr>
            <a:r>
              <a:rPr i="0" lang="en-US" sz="1200" u="none" cap="none" strike="noStrike">
                <a:solidFill>
                  <a:schemeClr val="dk1"/>
                </a:solidFill>
                <a:latin typeface="Nunito"/>
                <a:ea typeface="Nunito"/>
                <a:cs typeface="Nunito"/>
                <a:sym typeface="Nunito"/>
              </a:rPr>
              <a:t>Customisation of workflows</a:t>
            </a:r>
            <a:endParaRPr>
              <a:latin typeface="Nunito"/>
              <a:ea typeface="Nunito"/>
              <a:cs typeface="Nunito"/>
              <a:sym typeface="Nunito"/>
            </a:endParaRPr>
          </a:p>
          <a:p>
            <a:pPr indent="-215912" lvl="0" marL="228612" marR="0" rtl="0" algn="l">
              <a:lnSpc>
                <a:spcPct val="150000"/>
              </a:lnSpc>
              <a:spcBef>
                <a:spcPts val="0"/>
              </a:spcBef>
              <a:spcAft>
                <a:spcPts val="0"/>
              </a:spcAft>
              <a:buClr>
                <a:schemeClr val="dk1"/>
              </a:buClr>
              <a:buSzPts val="1200"/>
              <a:buFont typeface="Nunito"/>
              <a:buChar char="✓"/>
            </a:pPr>
            <a:r>
              <a:rPr i="0" lang="en-US" sz="1200" u="none" cap="none" strike="noStrike">
                <a:solidFill>
                  <a:schemeClr val="dk1"/>
                </a:solidFill>
                <a:latin typeface="Nunito"/>
                <a:ea typeface="Nunito"/>
                <a:cs typeface="Nunito"/>
                <a:sym typeface="Nunito"/>
              </a:rPr>
              <a:t>Data migration from previous ticketing systems</a:t>
            </a:r>
            <a:endParaRPr>
              <a:latin typeface="Nunito"/>
              <a:ea typeface="Nunito"/>
              <a:cs typeface="Nunito"/>
              <a:sym typeface="Nunito"/>
            </a:endParaRPr>
          </a:p>
        </p:txBody>
      </p:sp>
      <p:sp>
        <p:nvSpPr>
          <p:cNvPr id="501" name="Google Shape;501;p36"/>
          <p:cNvSpPr/>
          <p:nvPr/>
        </p:nvSpPr>
        <p:spPr>
          <a:xfrm>
            <a:off x="2130425" y="4093250"/>
            <a:ext cx="9513900" cy="1092900"/>
          </a:xfrm>
          <a:prstGeom prst="rect">
            <a:avLst/>
          </a:prstGeom>
          <a:noFill/>
          <a:ln>
            <a:noFill/>
          </a:ln>
        </p:spPr>
        <p:txBody>
          <a:bodyPr anchorCtr="0" anchor="ctr" bIns="91425" lIns="0" spcFirstLastPara="1" rIns="0" wrap="square" tIns="91425">
            <a:noAutofit/>
          </a:bodyPr>
          <a:lstStyle/>
          <a:p>
            <a:pPr indent="-190500" lvl="0" marL="228600" marR="0" rtl="0" algn="l">
              <a:lnSpc>
                <a:spcPct val="150000"/>
              </a:lnSpc>
              <a:spcBef>
                <a:spcPts val="0"/>
              </a:spcBef>
              <a:spcAft>
                <a:spcPts val="0"/>
              </a:spcAft>
              <a:buClr>
                <a:schemeClr val="dk1"/>
              </a:buClr>
              <a:buSzPts val="1200"/>
              <a:buFont typeface="Nunito"/>
              <a:buChar char="✘"/>
            </a:pPr>
            <a:r>
              <a:rPr lang="en-US" sz="1200">
                <a:solidFill>
                  <a:schemeClr val="dk1"/>
                </a:solidFill>
                <a:latin typeface="Nunito"/>
                <a:ea typeface="Nunito"/>
                <a:cs typeface="Nunito"/>
                <a:sym typeface="Nunito"/>
              </a:rPr>
              <a:t>Historically we have incorporated equipment management with ticketing, we need to unravel this into a separate requirement set and not conflate the two</a:t>
            </a:r>
            <a:endParaRPr i="0" sz="1200" u="none" cap="none" strike="noStrike">
              <a:solidFill>
                <a:schemeClr val="dk1"/>
              </a:solidFill>
              <a:latin typeface="Nunito"/>
              <a:ea typeface="Nunito"/>
              <a:cs typeface="Nunito"/>
              <a:sym typeface="Nunito"/>
            </a:endParaRPr>
          </a:p>
        </p:txBody>
      </p:sp>
      <p:sp>
        <p:nvSpPr>
          <p:cNvPr id="502" name="Google Shape;502;p36"/>
          <p:cNvSpPr/>
          <p:nvPr/>
        </p:nvSpPr>
        <p:spPr>
          <a:xfrm>
            <a:off x="6664325" y="5241925"/>
            <a:ext cx="1462200" cy="10059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latin typeface="Nunito"/>
                <a:ea typeface="Nunito"/>
                <a:cs typeface="Nunito"/>
                <a:sym typeface="Nunito"/>
              </a:rPr>
              <a:t>Size / Complexity</a:t>
            </a:r>
            <a:endParaRPr b="1" i="0" sz="1200" u="none" cap="none" strike="noStrike">
              <a:solidFill>
                <a:srgbClr val="000000"/>
              </a:solidFill>
              <a:latin typeface="Nunito"/>
              <a:ea typeface="Nunito"/>
              <a:cs typeface="Nunito"/>
              <a:sym typeface="Nunito"/>
            </a:endParaRPr>
          </a:p>
        </p:txBody>
      </p:sp>
      <p:sp>
        <p:nvSpPr>
          <p:cNvPr id="503" name="Google Shape;503;p36"/>
          <p:cNvSpPr/>
          <p:nvPr/>
        </p:nvSpPr>
        <p:spPr>
          <a:xfrm>
            <a:off x="8274875" y="5241925"/>
            <a:ext cx="3604500" cy="9963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Font typeface="Nunito"/>
              <a:buChar char="•"/>
            </a:pPr>
            <a:r>
              <a:rPr lang="en-US" sz="1200">
                <a:solidFill>
                  <a:schemeClr val="dk1"/>
                </a:solidFill>
                <a:latin typeface="Nunito"/>
                <a:ea typeface="Nunito"/>
                <a:cs typeface="Nunito"/>
                <a:sym typeface="Nunito"/>
              </a:rPr>
              <a:t>Large</a:t>
            </a:r>
            <a:endParaRPr i="0" sz="1200" u="none" cap="none" strike="noStrike">
              <a:solidFill>
                <a:schemeClr val="dk1"/>
              </a:solidFill>
              <a:latin typeface="Nunito"/>
              <a:ea typeface="Nunito"/>
              <a:cs typeface="Nunito"/>
              <a:sym typeface="Nunito"/>
            </a:endParaRPr>
          </a:p>
        </p:txBody>
      </p:sp>
      <p:sp>
        <p:nvSpPr>
          <p:cNvPr id="504" name="Google Shape;504;p36"/>
          <p:cNvSpPr/>
          <p:nvPr/>
        </p:nvSpPr>
        <p:spPr>
          <a:xfrm>
            <a:off x="492125" y="5241925"/>
            <a:ext cx="1462200" cy="5106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latin typeface="Nunito"/>
                <a:ea typeface="Nunito"/>
                <a:cs typeface="Nunito"/>
                <a:sym typeface="Nunito"/>
              </a:rPr>
              <a:t>EXCO</a:t>
            </a:r>
            <a:endParaRPr b="1" i="0" sz="1200" u="none" cap="none" strike="noStrike">
              <a:solidFill>
                <a:srgbClr val="000000"/>
              </a:solidFill>
              <a:latin typeface="Nunito"/>
              <a:ea typeface="Nunito"/>
              <a:cs typeface="Nunito"/>
              <a:sym typeface="Nunito"/>
            </a:endParaRPr>
          </a:p>
        </p:txBody>
      </p:sp>
      <p:sp>
        <p:nvSpPr>
          <p:cNvPr id="505" name="Google Shape;505;p36"/>
          <p:cNvSpPr/>
          <p:nvPr/>
        </p:nvSpPr>
        <p:spPr>
          <a:xfrm>
            <a:off x="2102675" y="5241925"/>
            <a:ext cx="4328700" cy="3651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Font typeface="Nunito"/>
              <a:buChar char="•"/>
            </a:pPr>
            <a:r>
              <a:t/>
            </a:r>
            <a:endParaRPr i="0" sz="1200" u="none" cap="none" strike="noStrike">
              <a:solidFill>
                <a:schemeClr val="dk1"/>
              </a:solidFill>
              <a:latin typeface="Nunito"/>
              <a:ea typeface="Nunito"/>
              <a:cs typeface="Nunito"/>
              <a:sym typeface="Nunito"/>
            </a:endParaRPr>
          </a:p>
        </p:txBody>
      </p:sp>
      <p:sp>
        <p:nvSpPr>
          <p:cNvPr id="506" name="Google Shape;506;p36"/>
          <p:cNvSpPr/>
          <p:nvPr/>
        </p:nvSpPr>
        <p:spPr>
          <a:xfrm>
            <a:off x="2102675" y="5881050"/>
            <a:ext cx="4328700" cy="365100"/>
          </a:xfrm>
          <a:prstGeom prst="rect">
            <a:avLst/>
          </a:prstGeom>
          <a:noFill/>
          <a:ln>
            <a:noFill/>
          </a:ln>
        </p:spPr>
        <p:txBody>
          <a:bodyPr anchorCtr="0" anchor="ctr" bIns="91425" lIns="0" spcFirstLastPara="1" rIns="0" wrap="square" tIns="91425">
            <a:noAutofit/>
          </a:bodyPr>
          <a:lstStyle/>
          <a:p>
            <a:pPr indent="-170180" lvl="0" marL="182880" marR="0" rtl="0" algn="l">
              <a:lnSpc>
                <a:spcPct val="150000"/>
              </a:lnSpc>
              <a:spcBef>
                <a:spcPts val="0"/>
              </a:spcBef>
              <a:spcAft>
                <a:spcPts val="0"/>
              </a:spcAft>
              <a:buClr>
                <a:schemeClr val="dk1"/>
              </a:buClr>
              <a:buSzPts val="1200"/>
              <a:buFont typeface="Nunito"/>
              <a:buChar char="•"/>
            </a:pPr>
            <a:r>
              <a:rPr lang="en-US" sz="1200">
                <a:solidFill>
                  <a:schemeClr val="dk1"/>
                </a:solidFill>
                <a:latin typeface="Nunito"/>
                <a:ea typeface="Nunito"/>
                <a:cs typeface="Nunito"/>
                <a:sym typeface="Nunito"/>
              </a:rPr>
              <a:t>Backlog</a:t>
            </a:r>
            <a:endParaRPr i="0" sz="1200" u="none" cap="none" strike="noStrike">
              <a:solidFill>
                <a:schemeClr val="dk1"/>
              </a:solidFill>
              <a:latin typeface="Nunito"/>
              <a:ea typeface="Nunito"/>
              <a:cs typeface="Nunito"/>
              <a:sym typeface="Nunito"/>
            </a:endParaRPr>
          </a:p>
        </p:txBody>
      </p:sp>
      <p:sp>
        <p:nvSpPr>
          <p:cNvPr id="507" name="Google Shape;507;p36"/>
          <p:cNvSpPr/>
          <p:nvPr/>
        </p:nvSpPr>
        <p:spPr>
          <a:xfrm>
            <a:off x="492125" y="5808300"/>
            <a:ext cx="1462200" cy="510600"/>
          </a:xfrm>
          <a:prstGeom prst="rect">
            <a:avLst/>
          </a:prstGeom>
          <a:solidFill>
            <a:srgbClr val="65D9F8"/>
          </a:solidFill>
          <a:ln>
            <a:noFill/>
          </a:ln>
        </p:spPr>
        <p:txBody>
          <a:bodyPr anchorCtr="0" anchor="ctr" bIns="134925" lIns="0" spcFirstLastPara="1" rIns="0" wrap="square" tIns="134925">
            <a:noAutofit/>
          </a:bodyPr>
          <a:lstStyle/>
          <a:p>
            <a:pPr indent="0" lvl="0" marL="0" marR="0" rtl="0" algn="ctr">
              <a:lnSpc>
                <a:spcPct val="103033"/>
              </a:lnSpc>
              <a:spcBef>
                <a:spcPts val="0"/>
              </a:spcBef>
              <a:spcAft>
                <a:spcPts val="0"/>
              </a:spcAft>
              <a:buClr>
                <a:schemeClr val="dk1"/>
              </a:buClr>
              <a:buSzPts val="1400"/>
              <a:buFont typeface="Arial"/>
              <a:buNone/>
            </a:pPr>
            <a:r>
              <a:rPr b="1" i="0" lang="en-US" sz="1200" u="none" cap="none" strike="noStrike">
                <a:solidFill>
                  <a:schemeClr val="dk1"/>
                </a:solidFill>
                <a:latin typeface="Nunito"/>
                <a:ea typeface="Nunito"/>
                <a:cs typeface="Nunito"/>
                <a:sym typeface="Nunito"/>
              </a:rPr>
              <a:t>Current Phase</a:t>
            </a:r>
            <a:endParaRPr b="1" i="0" sz="1200" u="none" cap="none" strike="noStrike">
              <a:solidFill>
                <a:srgbClr val="000000"/>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37"/>
          <p:cNvSpPr/>
          <p:nvPr/>
        </p:nvSpPr>
        <p:spPr>
          <a:xfrm>
            <a:off x="8697500" y="4813175"/>
            <a:ext cx="2584800" cy="1481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Ticketing Tools Landscape</a:t>
            </a:r>
            <a:endParaRPr/>
          </a:p>
        </p:txBody>
      </p:sp>
      <p:sp>
        <p:nvSpPr>
          <p:cNvPr id="515" name="Google Shape;515;p3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516" name="Google Shape;516;p37"/>
          <p:cNvPicPr preferRelativeResize="0"/>
          <p:nvPr/>
        </p:nvPicPr>
        <p:blipFill>
          <a:blip r:embed="rId3">
            <a:alphaModFix/>
          </a:blip>
          <a:stretch>
            <a:fillRect/>
          </a:stretch>
        </p:blipFill>
        <p:spPr>
          <a:xfrm>
            <a:off x="152400" y="2551749"/>
            <a:ext cx="1374075" cy="1264420"/>
          </a:xfrm>
          <a:prstGeom prst="rect">
            <a:avLst/>
          </a:prstGeom>
          <a:noFill/>
          <a:ln>
            <a:noFill/>
          </a:ln>
        </p:spPr>
      </p:pic>
      <p:pic>
        <p:nvPicPr>
          <p:cNvPr id="517" name="Google Shape;517;p37"/>
          <p:cNvPicPr preferRelativeResize="0"/>
          <p:nvPr/>
        </p:nvPicPr>
        <p:blipFill>
          <a:blip r:embed="rId4">
            <a:alphaModFix/>
          </a:blip>
          <a:stretch>
            <a:fillRect/>
          </a:stretch>
        </p:blipFill>
        <p:spPr>
          <a:xfrm>
            <a:off x="1644650" y="2551753"/>
            <a:ext cx="2090926" cy="1264420"/>
          </a:xfrm>
          <a:prstGeom prst="rect">
            <a:avLst/>
          </a:prstGeom>
          <a:noFill/>
          <a:ln>
            <a:noFill/>
          </a:ln>
        </p:spPr>
      </p:pic>
      <p:sp>
        <p:nvSpPr>
          <p:cNvPr id="518" name="Google Shape;518;p37"/>
          <p:cNvSpPr/>
          <p:nvPr/>
        </p:nvSpPr>
        <p:spPr>
          <a:xfrm>
            <a:off x="152400" y="3986075"/>
            <a:ext cx="5724600" cy="38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TICKETING</a:t>
            </a:r>
            <a:endParaRPr/>
          </a:p>
        </p:txBody>
      </p:sp>
      <p:sp>
        <p:nvSpPr>
          <p:cNvPr id="519" name="Google Shape;519;p37"/>
          <p:cNvSpPr/>
          <p:nvPr/>
        </p:nvSpPr>
        <p:spPr>
          <a:xfrm>
            <a:off x="155449" y="4613150"/>
            <a:ext cx="3698400" cy="386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PROBLEM MANAGEMENT</a:t>
            </a:r>
            <a:endParaRPr/>
          </a:p>
        </p:txBody>
      </p:sp>
      <p:sp>
        <p:nvSpPr>
          <p:cNvPr id="520" name="Google Shape;520;p37"/>
          <p:cNvSpPr txBox="1"/>
          <p:nvPr/>
        </p:nvSpPr>
        <p:spPr>
          <a:xfrm>
            <a:off x="417150" y="1445550"/>
            <a:ext cx="7830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Teams:</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CX</a:t>
            </a:r>
            <a:endParaRPr>
              <a:latin typeface="Nunito SemiBold"/>
              <a:ea typeface="Nunito SemiBold"/>
              <a:cs typeface="Nunito SemiBold"/>
              <a:sym typeface="Nunito SemiBold"/>
            </a:endParaRPr>
          </a:p>
        </p:txBody>
      </p:sp>
      <p:sp>
        <p:nvSpPr>
          <p:cNvPr id="521" name="Google Shape;521;p37"/>
          <p:cNvSpPr txBox="1"/>
          <p:nvPr/>
        </p:nvSpPr>
        <p:spPr>
          <a:xfrm>
            <a:off x="2121150" y="1445550"/>
            <a:ext cx="10767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Teams:</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NOC</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Fuel</a:t>
            </a:r>
            <a:endParaRPr>
              <a:latin typeface="Nunito SemiBold"/>
              <a:ea typeface="Nunito SemiBold"/>
              <a:cs typeface="Nunito SemiBold"/>
              <a:sym typeface="Nunito SemiBold"/>
            </a:endParaRPr>
          </a:p>
        </p:txBody>
      </p:sp>
      <p:sp>
        <p:nvSpPr>
          <p:cNvPr id="522" name="Google Shape;522;p37"/>
          <p:cNvSpPr txBox="1"/>
          <p:nvPr/>
        </p:nvSpPr>
        <p:spPr>
          <a:xfrm>
            <a:off x="3971850" y="1445550"/>
            <a:ext cx="19050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Teams:</a:t>
            </a:r>
            <a:endParaRPr>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Stoves</a:t>
            </a:r>
            <a:endParaRPr>
              <a:latin typeface="Nunito SemiBold"/>
              <a:ea typeface="Nunito SemiBold"/>
              <a:cs typeface="Nunito SemiBold"/>
              <a:sym typeface="Nunito SemiBold"/>
            </a:endParaRPr>
          </a:p>
          <a:p>
            <a:pPr indent="0" lvl="0" marL="0" rtl="0" algn="l">
              <a:spcBef>
                <a:spcPts val="0"/>
              </a:spcBef>
              <a:spcAft>
                <a:spcPts val="0"/>
              </a:spcAft>
              <a:buNone/>
            </a:pPr>
            <a:r>
              <a:rPr lang="en-US">
                <a:latin typeface="Nunito SemiBold"/>
                <a:ea typeface="Nunito SemiBold"/>
                <a:cs typeface="Nunito SemiBold"/>
                <a:sym typeface="Nunito SemiBold"/>
              </a:rPr>
              <a:t>Agent Mgt</a:t>
            </a:r>
            <a:endParaRPr>
              <a:latin typeface="Nunito SemiBold"/>
              <a:ea typeface="Nunito SemiBold"/>
              <a:cs typeface="Nunito SemiBold"/>
              <a:sym typeface="Nunito SemiBold"/>
            </a:endParaRPr>
          </a:p>
        </p:txBody>
      </p:sp>
      <p:pic>
        <p:nvPicPr>
          <p:cNvPr id="523" name="Google Shape;523;p37"/>
          <p:cNvPicPr preferRelativeResize="0"/>
          <p:nvPr/>
        </p:nvPicPr>
        <p:blipFill>
          <a:blip r:embed="rId5">
            <a:alphaModFix/>
          </a:blip>
          <a:stretch>
            <a:fillRect/>
          </a:stretch>
        </p:blipFill>
        <p:spPr>
          <a:xfrm>
            <a:off x="3853750" y="2551176"/>
            <a:ext cx="2145182" cy="1261872"/>
          </a:xfrm>
          <a:prstGeom prst="rect">
            <a:avLst/>
          </a:prstGeom>
          <a:noFill/>
          <a:ln>
            <a:noFill/>
          </a:ln>
        </p:spPr>
      </p:pic>
      <p:sp>
        <p:nvSpPr>
          <p:cNvPr id="524" name="Google Shape;524;p37"/>
          <p:cNvSpPr/>
          <p:nvPr/>
        </p:nvSpPr>
        <p:spPr>
          <a:xfrm flipH="1" rot="10800000">
            <a:off x="6122200" y="5315675"/>
            <a:ext cx="2415000" cy="235800"/>
          </a:xfrm>
          <a:prstGeom prst="strip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7"/>
          <p:cNvSpPr txBox="1"/>
          <p:nvPr/>
        </p:nvSpPr>
        <p:spPr>
          <a:xfrm>
            <a:off x="8326200" y="1084800"/>
            <a:ext cx="3462000" cy="1584900"/>
          </a:xfrm>
          <a:prstGeom prst="rect">
            <a:avLst/>
          </a:prstGeom>
          <a:solidFill>
            <a:srgbClr val="00FFFF"/>
          </a:solid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Ticketing is done on 3 systems (Zendesk, Freshservice and Google Sheets)</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Problem management is on Zendesk and Fresh Service</a:t>
            </a:r>
            <a:endParaRPr>
              <a:latin typeface="Nunito SemiBold"/>
              <a:ea typeface="Nunito SemiBold"/>
              <a:cs typeface="Nunito SemiBold"/>
              <a:sym typeface="Nunito SemiBold"/>
            </a:endParaRPr>
          </a:p>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Asset Management is on Freshservice and Spreadsheets</a:t>
            </a:r>
            <a:endParaRPr>
              <a:latin typeface="Nunito SemiBold"/>
              <a:ea typeface="Nunito SemiBold"/>
              <a:cs typeface="Nunito SemiBold"/>
              <a:sym typeface="Nunito SemiBold"/>
            </a:endParaRPr>
          </a:p>
        </p:txBody>
      </p:sp>
      <p:sp>
        <p:nvSpPr>
          <p:cNvPr id="526" name="Google Shape;526;p37"/>
          <p:cNvSpPr/>
          <p:nvPr/>
        </p:nvSpPr>
        <p:spPr>
          <a:xfrm>
            <a:off x="1644650" y="5240225"/>
            <a:ext cx="4232100" cy="3867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ASSET MANAGEMENT</a:t>
            </a:r>
            <a:endParaRPr/>
          </a:p>
        </p:txBody>
      </p:sp>
      <p:pic>
        <p:nvPicPr>
          <p:cNvPr id="527" name="Google Shape;527;p37"/>
          <p:cNvPicPr preferRelativeResize="0"/>
          <p:nvPr/>
        </p:nvPicPr>
        <p:blipFill>
          <a:blip r:embed="rId6">
            <a:alphaModFix/>
          </a:blip>
          <a:stretch>
            <a:fillRect/>
          </a:stretch>
        </p:blipFill>
        <p:spPr>
          <a:xfrm>
            <a:off x="9037100" y="5129525"/>
            <a:ext cx="875950" cy="875950"/>
          </a:xfrm>
          <a:prstGeom prst="rect">
            <a:avLst/>
          </a:prstGeom>
          <a:noFill/>
          <a:ln>
            <a:noFill/>
          </a:ln>
        </p:spPr>
      </p:pic>
      <p:pic>
        <p:nvPicPr>
          <p:cNvPr id="528" name="Google Shape;528;p37"/>
          <p:cNvPicPr preferRelativeResize="0"/>
          <p:nvPr/>
        </p:nvPicPr>
        <p:blipFill>
          <a:blip r:embed="rId7">
            <a:alphaModFix/>
          </a:blip>
          <a:stretch>
            <a:fillRect/>
          </a:stretch>
        </p:blipFill>
        <p:spPr>
          <a:xfrm>
            <a:off x="10040464" y="5129525"/>
            <a:ext cx="716892" cy="875950"/>
          </a:xfrm>
          <a:prstGeom prst="rect">
            <a:avLst/>
          </a:prstGeom>
          <a:noFill/>
          <a:ln>
            <a:noFill/>
          </a:ln>
        </p:spPr>
      </p:pic>
      <p:sp>
        <p:nvSpPr>
          <p:cNvPr id="529" name="Google Shape;529;p37"/>
          <p:cNvSpPr/>
          <p:nvPr/>
        </p:nvSpPr>
        <p:spPr>
          <a:xfrm>
            <a:off x="6638075" y="2745075"/>
            <a:ext cx="465000" cy="2358300"/>
          </a:xfrm>
          <a:prstGeom prst="rightBrace">
            <a:avLst>
              <a:gd fmla="val 50000" name="adj1"/>
              <a:gd fmla="val 4999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7"/>
          <p:cNvSpPr/>
          <p:nvPr/>
        </p:nvSpPr>
        <p:spPr>
          <a:xfrm>
            <a:off x="8697525" y="3416325"/>
            <a:ext cx="2584800" cy="722100"/>
          </a:xfrm>
          <a:prstGeom prst="roundRect">
            <a:avLst>
              <a:gd fmla="val 16667" name="adj"/>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Single Ticketing System</a:t>
            </a:r>
            <a:endParaRPr/>
          </a:p>
        </p:txBody>
      </p:sp>
      <p:sp>
        <p:nvSpPr>
          <p:cNvPr id="531" name="Google Shape;531;p37"/>
          <p:cNvSpPr/>
          <p:nvPr/>
        </p:nvSpPr>
        <p:spPr>
          <a:xfrm>
            <a:off x="9857775" y="4219938"/>
            <a:ext cx="132000" cy="4989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7"/>
          <p:cNvSpPr/>
          <p:nvPr/>
        </p:nvSpPr>
        <p:spPr>
          <a:xfrm>
            <a:off x="7197600" y="3849525"/>
            <a:ext cx="1374000" cy="150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Single Ticketing System</a:t>
            </a:r>
            <a:r>
              <a:rPr lang="en-US"/>
              <a:t> - Next Steps</a:t>
            </a:r>
            <a:endParaRPr/>
          </a:p>
        </p:txBody>
      </p:sp>
      <p:sp>
        <p:nvSpPr>
          <p:cNvPr id="539" name="Google Shape;539;p38"/>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sz="2400"/>
              <a:t>Scoping of the asset management piece (how will this work in Odoo and KOKO Core)</a:t>
            </a:r>
            <a:endParaRPr sz="2400"/>
          </a:p>
          <a:p>
            <a:pPr indent="-381000" lvl="0" marL="457200" rtl="0" algn="l">
              <a:spcBef>
                <a:spcPts val="0"/>
              </a:spcBef>
              <a:spcAft>
                <a:spcPts val="0"/>
              </a:spcAft>
              <a:buSzPts val="2400"/>
              <a:buChar char="●"/>
            </a:pPr>
            <a:r>
              <a:rPr lang="en-US" sz="2400"/>
              <a:t>Implementation of the asset management piece</a:t>
            </a:r>
            <a:endParaRPr sz="2400"/>
          </a:p>
          <a:p>
            <a:pPr indent="-381000" lvl="0" marL="457200" rtl="0" algn="l">
              <a:spcBef>
                <a:spcPts val="0"/>
              </a:spcBef>
              <a:spcAft>
                <a:spcPts val="0"/>
              </a:spcAft>
              <a:buSzPts val="2400"/>
              <a:buChar char="●"/>
            </a:pPr>
            <a:r>
              <a:rPr lang="en-US" sz="2400"/>
              <a:t>Tool selection must include the broader call center tech strategy as part of the conversation</a:t>
            </a:r>
            <a:endParaRPr sz="2400"/>
          </a:p>
          <a:p>
            <a:pPr indent="-381000" lvl="0" marL="457200" rtl="0" algn="l">
              <a:spcBef>
                <a:spcPts val="0"/>
              </a:spcBef>
              <a:spcAft>
                <a:spcPts val="0"/>
              </a:spcAft>
              <a:buSzPts val="2400"/>
              <a:buChar char="●"/>
            </a:pPr>
            <a:r>
              <a:rPr lang="en-US" sz="2400"/>
              <a:t>Migration to the single ticketing system</a:t>
            </a:r>
            <a:endParaRPr sz="2400"/>
          </a:p>
          <a:p>
            <a:pPr indent="-381000" lvl="0" marL="457200" rtl="0" algn="l">
              <a:spcBef>
                <a:spcPts val="0"/>
              </a:spcBef>
              <a:spcAft>
                <a:spcPts val="0"/>
              </a:spcAft>
              <a:buSzPts val="2400"/>
              <a:buChar char="●"/>
            </a:pPr>
            <a:r>
              <a:rPr lang="en-US" sz="2400"/>
              <a:t>Integrations with KOKO Core and Odoo where relevant (scoping and implementation)</a:t>
            </a:r>
            <a:endParaRPr sz="2400"/>
          </a:p>
          <a:p>
            <a:pPr indent="0" lvl="0" marL="0" rtl="0" algn="l">
              <a:spcBef>
                <a:spcPts val="1000"/>
              </a:spcBef>
              <a:spcAft>
                <a:spcPts val="0"/>
              </a:spcAft>
              <a:buNone/>
            </a:pPr>
            <a:r>
              <a:t/>
            </a:r>
            <a:endParaRPr sz="2400"/>
          </a:p>
          <a:p>
            <a:pPr indent="0" lvl="0" marL="0" rtl="0" algn="l">
              <a:spcBef>
                <a:spcPts val="1000"/>
              </a:spcBef>
              <a:spcAft>
                <a:spcPts val="0"/>
              </a:spcAft>
              <a:buNone/>
            </a:pPr>
            <a:r>
              <a:rPr lang="en-US" sz="2400"/>
              <a:t>Project folder:</a:t>
            </a:r>
            <a:endParaRPr sz="2400"/>
          </a:p>
          <a:p>
            <a:pPr indent="0" lvl="0" marL="0" rtl="0" algn="l">
              <a:spcBef>
                <a:spcPts val="1000"/>
              </a:spcBef>
              <a:spcAft>
                <a:spcPts val="0"/>
              </a:spcAft>
              <a:buNone/>
            </a:pPr>
            <a:r>
              <a:rPr lang="en-US" sz="2400"/>
              <a:t>Software Roadmap:</a:t>
            </a:r>
            <a:endParaRPr sz="2400"/>
          </a:p>
        </p:txBody>
      </p:sp>
      <p:sp>
        <p:nvSpPr>
          <p:cNvPr id="540" name="Google Shape;540;p3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0" name="Google Shape;180;p21"/>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Context</a:t>
            </a:r>
            <a:endParaRPr/>
          </a:p>
        </p:txBody>
      </p:sp>
      <p:sp>
        <p:nvSpPr>
          <p:cNvPr id="181" name="Google Shape;181;p21"/>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2100"/>
              <a:t>There is no single place to find information about agents. </a:t>
            </a:r>
            <a:endParaRPr sz="2100"/>
          </a:p>
          <a:p>
            <a:pPr indent="0" lvl="0" marL="0" rtl="0" algn="l">
              <a:lnSpc>
                <a:spcPct val="120000"/>
              </a:lnSpc>
              <a:spcBef>
                <a:spcPts val="0"/>
              </a:spcBef>
              <a:spcAft>
                <a:spcPts val="0"/>
              </a:spcAft>
              <a:buNone/>
            </a:pPr>
            <a:r>
              <a:t/>
            </a:r>
            <a:endParaRPr sz="2100"/>
          </a:p>
          <a:p>
            <a:pPr indent="0" lvl="0" marL="0" rtl="0" algn="l">
              <a:lnSpc>
                <a:spcPct val="120000"/>
              </a:lnSpc>
              <a:spcBef>
                <a:spcPts val="0"/>
              </a:spcBef>
              <a:spcAft>
                <a:spcPts val="0"/>
              </a:spcAft>
              <a:buNone/>
            </a:pPr>
            <a:r>
              <a:rPr lang="en-US" sz="2100"/>
              <a:t>The management of our agent network is being managed across multiple spreadsheets. </a:t>
            </a:r>
            <a:endParaRPr sz="2100"/>
          </a:p>
          <a:p>
            <a:pPr indent="0" lvl="0" marL="0" rtl="0" algn="l">
              <a:lnSpc>
                <a:spcPct val="120000"/>
              </a:lnSpc>
              <a:spcBef>
                <a:spcPts val="0"/>
              </a:spcBef>
              <a:spcAft>
                <a:spcPts val="0"/>
              </a:spcAft>
              <a:buNone/>
            </a:pPr>
            <a:r>
              <a:t/>
            </a:r>
            <a:endParaRPr sz="2100"/>
          </a:p>
          <a:p>
            <a:pPr indent="0" lvl="0" marL="0" rtl="0" algn="l">
              <a:lnSpc>
                <a:spcPct val="120000"/>
              </a:lnSpc>
              <a:spcBef>
                <a:spcPts val="0"/>
              </a:spcBef>
              <a:spcAft>
                <a:spcPts val="0"/>
              </a:spcAft>
              <a:buNone/>
            </a:pPr>
            <a:r>
              <a:rPr lang="en-US" sz="2100"/>
              <a:t>Information, activities and communications are held across multiple tools and teams.</a:t>
            </a:r>
            <a:endParaRPr sz="2100"/>
          </a:p>
          <a:p>
            <a:pPr indent="0" lvl="0" marL="0" rtl="0" algn="l">
              <a:lnSpc>
                <a:spcPct val="120000"/>
              </a:lnSpc>
              <a:spcBef>
                <a:spcPts val="0"/>
              </a:spcBef>
              <a:spcAft>
                <a:spcPts val="0"/>
              </a:spcAft>
              <a:buNone/>
            </a:pPr>
            <a:r>
              <a:t/>
            </a:r>
            <a:endParaRPr sz="2100"/>
          </a:p>
          <a:p>
            <a:pPr indent="0" lvl="0" marL="0" rtl="0" algn="l">
              <a:lnSpc>
                <a:spcPct val="120000"/>
              </a:lnSpc>
              <a:spcBef>
                <a:spcPts val="0"/>
              </a:spcBef>
              <a:spcAft>
                <a:spcPts val="0"/>
              </a:spcAft>
              <a:buNone/>
            </a:pPr>
            <a:r>
              <a:rPr lang="en-US" sz="2100"/>
              <a:t>The current tooling landscape is overly complex - making it more costly to maintain, difficult to scale outside Nairobi, and impossible to sell as a Saas solution.</a:t>
            </a:r>
            <a:endParaRPr sz="2100"/>
          </a:p>
        </p:txBody>
      </p:sp>
      <p:sp>
        <p:nvSpPr>
          <p:cNvPr id="182" name="Google Shape;182;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3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Agent Comms, Performance and Feedback</a:t>
            </a:r>
            <a:endParaRPr/>
          </a:p>
        </p:txBody>
      </p:sp>
      <p:sp>
        <p:nvSpPr>
          <p:cNvPr id="547" name="Google Shape;547;p39"/>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61950" lvl="0" marL="457200" rtl="0" algn="l">
              <a:spcBef>
                <a:spcPts val="1000"/>
              </a:spcBef>
              <a:spcAft>
                <a:spcPts val="0"/>
              </a:spcAft>
              <a:buSzPts val="2100"/>
              <a:buAutoNum type="arabicPeriod"/>
            </a:pPr>
            <a:r>
              <a:rPr lang="en-US" sz="2100"/>
              <a:t>Be able to contact an agent directly and have this logged</a:t>
            </a:r>
            <a:endParaRPr sz="2100"/>
          </a:p>
          <a:p>
            <a:pPr indent="-361950" lvl="0" marL="457200" rtl="0" algn="l">
              <a:spcBef>
                <a:spcPts val="0"/>
              </a:spcBef>
              <a:spcAft>
                <a:spcPts val="0"/>
              </a:spcAft>
              <a:buSzPts val="2100"/>
              <a:buAutoNum type="arabicPeriod"/>
            </a:pPr>
            <a:r>
              <a:rPr lang="en-US" sz="2100"/>
              <a:t>Use a single outbound number with which to contact agents directly</a:t>
            </a:r>
            <a:endParaRPr sz="2100"/>
          </a:p>
          <a:p>
            <a:pPr indent="-361950" lvl="0" marL="457200" rtl="0" algn="l">
              <a:spcBef>
                <a:spcPts val="0"/>
              </a:spcBef>
              <a:spcAft>
                <a:spcPts val="0"/>
              </a:spcAft>
              <a:buSzPts val="2100"/>
              <a:buAutoNum type="arabicPeriod"/>
            </a:pPr>
            <a:r>
              <a:rPr lang="en-US" sz="2100"/>
              <a:t>Central discoverable and accessible way to measure and show agent performance that is used by internal teams when managing the agents</a:t>
            </a:r>
            <a:endParaRPr sz="2100"/>
          </a:p>
          <a:p>
            <a:pPr indent="-361950" lvl="0" marL="457200" rtl="0" algn="l">
              <a:spcBef>
                <a:spcPts val="0"/>
              </a:spcBef>
              <a:spcAft>
                <a:spcPts val="0"/>
              </a:spcAft>
              <a:buSzPts val="2100"/>
              <a:buAutoNum type="arabicPeriod"/>
            </a:pPr>
            <a:r>
              <a:rPr lang="en-US" sz="2100"/>
              <a:t>Collect direct feedback from the Agent, Field Teams and Ops team about operational</a:t>
            </a:r>
            <a:r>
              <a:rPr lang="en-US" sz="2100"/>
              <a:t> </a:t>
            </a:r>
            <a:r>
              <a:rPr lang="en-US" sz="2100"/>
              <a:t>realities such as whether the shop is closed, if the road was changed etc that affect overall operational efficiency</a:t>
            </a:r>
            <a:endParaRPr sz="2100"/>
          </a:p>
          <a:p>
            <a:pPr indent="-361950" lvl="0" marL="457200" rtl="0" algn="l">
              <a:spcBef>
                <a:spcPts val="0"/>
              </a:spcBef>
              <a:spcAft>
                <a:spcPts val="0"/>
              </a:spcAft>
              <a:buSzPts val="2100"/>
              <a:buAutoNum type="arabicPeriod"/>
            </a:pPr>
            <a:r>
              <a:rPr lang="en-US" sz="2100"/>
              <a:t>Agents should be able to raise queries and issues that automatically go to the correct teams.</a:t>
            </a:r>
            <a:endParaRPr sz="2100"/>
          </a:p>
        </p:txBody>
      </p:sp>
      <p:sp>
        <p:nvSpPr>
          <p:cNvPr id="548" name="Google Shape;548;p3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0"/>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Tim Muchai / Alice Morton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Who we spoke to?</a:t>
            </a:r>
            <a:endParaRPr/>
          </a:p>
        </p:txBody>
      </p:sp>
      <p:sp>
        <p:nvSpPr>
          <p:cNvPr id="189" name="Google Shape;189;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190" name="Google Shape;190;p22"/>
          <p:cNvGraphicFramePr/>
          <p:nvPr/>
        </p:nvGraphicFramePr>
        <p:xfrm>
          <a:off x="3564575" y="1770350"/>
          <a:ext cx="3000000" cy="3000000"/>
        </p:xfrm>
        <a:graphic>
          <a:graphicData uri="http://schemas.openxmlformats.org/drawingml/2006/table">
            <a:tbl>
              <a:tblPr>
                <a:noFill/>
                <a:tableStyleId>{056BD492-50E9-460E-89BB-077E052C3E62}</a:tableStyleId>
              </a:tblPr>
              <a:tblGrid>
                <a:gridCol w="1473675"/>
                <a:gridCol w="1687975"/>
                <a:gridCol w="1259375"/>
              </a:tblGrid>
              <a:tr h="396200">
                <a:tc>
                  <a:txBody>
                    <a:bodyPr/>
                    <a:lstStyle/>
                    <a:p>
                      <a:pPr indent="0" lvl="0" marL="0" rtl="0" algn="l">
                        <a:spcBef>
                          <a:spcPts val="0"/>
                        </a:spcBef>
                        <a:spcAft>
                          <a:spcPts val="0"/>
                        </a:spcAft>
                        <a:buNone/>
                      </a:pPr>
                      <a:r>
                        <a:rPr lang="en-US">
                          <a:latin typeface="Nunito"/>
                          <a:ea typeface="Nunito"/>
                          <a:cs typeface="Nunito"/>
                          <a:sym typeface="Nunito"/>
                        </a:rPr>
                        <a:t>Team</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Individual</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Status</a:t>
                      </a:r>
                      <a:endParaRPr>
                        <a:latin typeface="Nunito"/>
                        <a:ea typeface="Nunito"/>
                        <a:cs typeface="Nunito"/>
                        <a:sym typeface="Nunito"/>
                      </a:endParaRPr>
                    </a:p>
                  </a:txBody>
                  <a:tcPr marT="91425" marB="91425" marR="91425" marL="91425"/>
                </a:tc>
              </a:tr>
              <a:tr h="396200">
                <a:tc>
                  <a:txBody>
                    <a:bodyPr/>
                    <a:lstStyle/>
                    <a:p>
                      <a:pPr indent="0" lvl="0" marL="0" rtl="0" algn="l">
                        <a:spcBef>
                          <a:spcPts val="0"/>
                        </a:spcBef>
                        <a:spcAft>
                          <a:spcPts val="0"/>
                        </a:spcAft>
                        <a:buNone/>
                      </a:pPr>
                      <a:r>
                        <a:rPr lang="en-US">
                          <a:latin typeface="Nunito"/>
                          <a:ea typeface="Nunito"/>
                          <a:cs typeface="Nunito"/>
                          <a:sym typeface="Nunito"/>
                        </a:rPr>
                        <a:t>Agent Sales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Cynthia</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Done</a:t>
                      </a:r>
                      <a:endParaRPr>
                        <a:latin typeface="Nunito"/>
                        <a:ea typeface="Nunito"/>
                        <a:cs typeface="Nunito"/>
                        <a:sym typeface="Nunito"/>
                      </a:endParaRPr>
                    </a:p>
                  </a:txBody>
                  <a:tcPr marT="91425" marB="91425" marR="91425" marL="91425"/>
                </a:tc>
              </a:tr>
              <a:tr h="396200">
                <a:tc>
                  <a:txBody>
                    <a:bodyPr/>
                    <a:lstStyle/>
                    <a:p>
                      <a:pPr indent="0" lvl="0" marL="0" rtl="0" algn="l">
                        <a:spcBef>
                          <a:spcPts val="0"/>
                        </a:spcBef>
                        <a:spcAft>
                          <a:spcPts val="0"/>
                        </a:spcAft>
                        <a:buNone/>
                      </a:pPr>
                      <a:r>
                        <a:rPr lang="en-US">
                          <a:latin typeface="Nunito"/>
                          <a:ea typeface="Nunito"/>
                          <a:cs typeface="Nunito"/>
                          <a:sym typeface="Nunito"/>
                        </a:rPr>
                        <a:t>NOC</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Sharon</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Done</a:t>
                      </a:r>
                      <a:endParaRPr>
                        <a:latin typeface="Nunito"/>
                        <a:ea typeface="Nunito"/>
                        <a:cs typeface="Nunito"/>
                        <a:sym typeface="Nunito"/>
                      </a:endParaRPr>
                    </a:p>
                  </a:txBody>
                  <a:tcPr marT="91425" marB="91425" marR="91425" marL="91425"/>
                </a:tc>
              </a:tr>
              <a:tr h="396200">
                <a:tc>
                  <a:txBody>
                    <a:bodyPr/>
                    <a:lstStyle/>
                    <a:p>
                      <a:pPr indent="0" lvl="0" marL="0" rtl="0" algn="l">
                        <a:spcBef>
                          <a:spcPts val="0"/>
                        </a:spcBef>
                        <a:spcAft>
                          <a:spcPts val="0"/>
                        </a:spcAft>
                        <a:buNone/>
                      </a:pPr>
                      <a:r>
                        <a:rPr lang="en-US">
                          <a:latin typeface="Nunito"/>
                          <a:ea typeface="Nunito"/>
                          <a:cs typeface="Nunito"/>
                          <a:sym typeface="Nunito"/>
                        </a:rPr>
                        <a:t>Deployment</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Peter</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Done</a:t>
                      </a:r>
                      <a:endParaRPr>
                        <a:latin typeface="Nunito"/>
                        <a:ea typeface="Nunito"/>
                        <a:cs typeface="Nunito"/>
                        <a:sym typeface="Nunito"/>
                      </a:endParaRPr>
                    </a:p>
                  </a:txBody>
                  <a:tcPr marT="91425" marB="91425" marR="91425" marL="91425"/>
                </a:tc>
              </a:tr>
              <a:tr h="396200">
                <a:tc>
                  <a:txBody>
                    <a:bodyPr/>
                    <a:lstStyle/>
                    <a:p>
                      <a:pPr indent="0" lvl="0" marL="0" rtl="0" algn="l">
                        <a:spcBef>
                          <a:spcPts val="0"/>
                        </a:spcBef>
                        <a:spcAft>
                          <a:spcPts val="0"/>
                        </a:spcAft>
                        <a:buNone/>
                      </a:pPr>
                      <a:r>
                        <a:rPr lang="en-US">
                          <a:latin typeface="Nunito"/>
                          <a:ea typeface="Nunito"/>
                          <a:cs typeface="Nunito"/>
                          <a:sym typeface="Nunito"/>
                        </a:rPr>
                        <a:t>Finance</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Humphrey</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Done</a:t>
                      </a:r>
                      <a:endParaRPr>
                        <a:latin typeface="Nunito"/>
                        <a:ea typeface="Nunito"/>
                        <a:cs typeface="Nunito"/>
                        <a:sym typeface="Nunito"/>
                      </a:endParaRPr>
                    </a:p>
                  </a:txBody>
                  <a:tcPr marT="91425" marB="91425" marR="91425" marL="91425"/>
                </a:tc>
              </a:tr>
              <a:tr h="396200">
                <a:tc>
                  <a:txBody>
                    <a:bodyPr/>
                    <a:lstStyle/>
                    <a:p>
                      <a:pPr indent="0" lvl="0" marL="0" rtl="0" algn="l">
                        <a:spcBef>
                          <a:spcPts val="0"/>
                        </a:spcBef>
                        <a:spcAft>
                          <a:spcPts val="0"/>
                        </a:spcAft>
                        <a:buNone/>
                      </a:pPr>
                      <a:r>
                        <a:rPr lang="en-US">
                          <a:latin typeface="Nunito"/>
                          <a:ea typeface="Nunito"/>
                          <a:cs typeface="Nunito"/>
                          <a:sym typeface="Nunito"/>
                        </a:rPr>
                        <a:t>Legal</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Ashaba</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Done</a:t>
                      </a:r>
                      <a:endParaRPr>
                        <a:latin typeface="Nunito"/>
                        <a:ea typeface="Nunito"/>
                        <a:cs typeface="Nunito"/>
                        <a:sym typeface="Nunito"/>
                      </a:endParaRPr>
                    </a:p>
                  </a:txBody>
                  <a:tcPr marT="91425" marB="91425" marR="91425" marL="91425"/>
                </a:tc>
              </a:tr>
              <a:tr h="396200">
                <a:tc>
                  <a:txBody>
                    <a:bodyPr/>
                    <a:lstStyle/>
                    <a:p>
                      <a:pPr indent="0" lvl="0" marL="0" rtl="0" algn="l">
                        <a:spcBef>
                          <a:spcPts val="0"/>
                        </a:spcBef>
                        <a:spcAft>
                          <a:spcPts val="0"/>
                        </a:spcAft>
                        <a:buNone/>
                      </a:pPr>
                      <a:r>
                        <a:rPr lang="en-US">
                          <a:latin typeface="Nunito"/>
                          <a:ea typeface="Nunito"/>
                          <a:cs typeface="Nunito"/>
                          <a:sym typeface="Nunito"/>
                        </a:rPr>
                        <a:t>Fuels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Michael</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Done</a:t>
                      </a:r>
                      <a:endParaRPr>
                        <a:latin typeface="Nunito"/>
                        <a:ea typeface="Nunito"/>
                        <a:cs typeface="Nunito"/>
                        <a:sym typeface="Nunito"/>
                      </a:endParaRPr>
                    </a:p>
                  </a:txBody>
                  <a:tcPr marT="91425" marB="91425" marR="91425" marL="91425"/>
                </a:tc>
              </a:tr>
              <a:tr h="396200">
                <a:tc>
                  <a:txBody>
                    <a:bodyPr/>
                    <a:lstStyle/>
                    <a:p>
                      <a:pPr indent="0" lvl="0" marL="0" rtl="0" algn="l">
                        <a:spcBef>
                          <a:spcPts val="0"/>
                        </a:spcBef>
                        <a:spcAft>
                          <a:spcPts val="0"/>
                        </a:spcAft>
                        <a:buNone/>
                      </a:pPr>
                      <a:r>
                        <a:rPr lang="en-US">
                          <a:latin typeface="Nunito"/>
                          <a:ea typeface="Nunito"/>
                          <a:cs typeface="Nunito"/>
                          <a:sym typeface="Nunito"/>
                        </a:rPr>
                        <a:t>Marketing Ops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Naushad</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Done</a:t>
                      </a:r>
                      <a:endParaRPr>
                        <a:latin typeface="Nunito"/>
                        <a:ea typeface="Nunito"/>
                        <a:cs typeface="Nunito"/>
                        <a:sym typeface="Nunito"/>
                      </a:endParaRPr>
                    </a:p>
                  </a:txBody>
                  <a:tcPr marT="91425" marB="91425" marR="91425" marL="91425"/>
                </a:tc>
              </a:tr>
              <a:tr h="396200">
                <a:tc>
                  <a:txBody>
                    <a:bodyPr/>
                    <a:lstStyle/>
                    <a:p>
                      <a:pPr indent="0" lvl="0" marL="0" rtl="0" algn="l">
                        <a:spcBef>
                          <a:spcPts val="0"/>
                        </a:spcBef>
                        <a:spcAft>
                          <a:spcPts val="0"/>
                        </a:spcAft>
                        <a:buNone/>
                      </a:pPr>
                      <a:r>
                        <a:rPr lang="en-US">
                          <a:latin typeface="Nunito"/>
                          <a:ea typeface="Nunito"/>
                          <a:cs typeface="Nunito"/>
                          <a:sym typeface="Nunito"/>
                        </a:rPr>
                        <a:t>Stoves</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Hezbon</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Done</a:t>
                      </a:r>
                      <a:endParaRPr>
                        <a:latin typeface="Nunito"/>
                        <a:ea typeface="Nunito"/>
                        <a:cs typeface="Nunito"/>
                        <a:sym typeface="Nunito"/>
                      </a:endParaRPr>
                    </a:p>
                  </a:txBody>
                  <a:tcPr marT="91425" marB="91425" marR="91425" marL="91425"/>
                </a:tc>
              </a:tr>
            </a:tbl>
          </a:graphicData>
        </a:graphic>
      </p:graphicFrame>
      <p:sp>
        <p:nvSpPr>
          <p:cNvPr id="191" name="Google Shape;191;p22"/>
          <p:cNvSpPr/>
          <p:nvPr/>
        </p:nvSpPr>
        <p:spPr>
          <a:xfrm>
            <a:off x="205150" y="1770350"/>
            <a:ext cx="1959600" cy="965100"/>
          </a:xfrm>
          <a:prstGeom prst="wedgeRoundRectCallout">
            <a:avLst>
              <a:gd fmla="val 108197" name="adj1"/>
              <a:gd fmla="val 5955"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My spreadsheet is ‘the source of truth’ [All]</a:t>
            </a:r>
            <a:endParaRPr/>
          </a:p>
        </p:txBody>
      </p:sp>
      <p:sp>
        <p:nvSpPr>
          <p:cNvPr id="192" name="Google Shape;192;p22"/>
          <p:cNvSpPr/>
          <p:nvPr/>
        </p:nvSpPr>
        <p:spPr>
          <a:xfrm>
            <a:off x="284425" y="3238775"/>
            <a:ext cx="2128800" cy="965100"/>
          </a:xfrm>
          <a:prstGeom prst="wedgeRoundRectCallout">
            <a:avLst>
              <a:gd fmla="val 97434" name="adj1"/>
              <a:gd fmla="val 73498"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The is no visibility on the health of an agent e.g. performance, sales, opening hours</a:t>
            </a:r>
            <a:endParaRPr/>
          </a:p>
        </p:txBody>
      </p:sp>
      <p:sp>
        <p:nvSpPr>
          <p:cNvPr id="193" name="Google Shape;193;p22"/>
          <p:cNvSpPr/>
          <p:nvPr/>
        </p:nvSpPr>
        <p:spPr>
          <a:xfrm>
            <a:off x="422200" y="4853425"/>
            <a:ext cx="2128800" cy="965100"/>
          </a:xfrm>
          <a:prstGeom prst="wedgeRoundRectCallout">
            <a:avLst>
              <a:gd fmla="val 95730" name="adj1"/>
              <a:gd fmla="val -48353"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We can’t track communications, activities and disputes  across agents</a:t>
            </a:r>
            <a:endParaRPr/>
          </a:p>
        </p:txBody>
      </p:sp>
      <p:sp>
        <p:nvSpPr>
          <p:cNvPr id="194" name="Google Shape;194;p22"/>
          <p:cNvSpPr/>
          <p:nvPr/>
        </p:nvSpPr>
        <p:spPr>
          <a:xfrm>
            <a:off x="5538375" y="475100"/>
            <a:ext cx="2128800" cy="965100"/>
          </a:xfrm>
          <a:prstGeom prst="wedgeRoundRectCallout">
            <a:avLst>
              <a:gd fmla="val -69729" name="adj1"/>
              <a:gd fmla="val 69084"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Names are different across systems</a:t>
            </a:r>
            <a:endParaRPr/>
          </a:p>
        </p:txBody>
      </p:sp>
      <p:sp>
        <p:nvSpPr>
          <p:cNvPr id="195" name="Google Shape;195;p22"/>
          <p:cNvSpPr/>
          <p:nvPr/>
        </p:nvSpPr>
        <p:spPr>
          <a:xfrm>
            <a:off x="8732275" y="1270900"/>
            <a:ext cx="2128800" cy="965100"/>
          </a:xfrm>
          <a:prstGeom prst="wedgeRoundRectCallout">
            <a:avLst>
              <a:gd fmla="val -69729" name="adj1"/>
              <a:gd fmla="val 69084"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Everyone comes to me because there is no unified view of agent</a:t>
            </a:r>
            <a:endParaRPr/>
          </a:p>
        </p:txBody>
      </p:sp>
      <p:sp>
        <p:nvSpPr>
          <p:cNvPr id="196" name="Google Shape;196;p22"/>
          <p:cNvSpPr/>
          <p:nvPr/>
        </p:nvSpPr>
        <p:spPr>
          <a:xfrm>
            <a:off x="9016275" y="2946450"/>
            <a:ext cx="2128800" cy="965100"/>
          </a:xfrm>
          <a:prstGeom prst="wedgeRoundRectCallout">
            <a:avLst>
              <a:gd fmla="val -95725" name="adj1"/>
              <a:gd fmla="val -20322"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To do this, x sends me an email </a:t>
            </a:r>
            <a:endParaRPr/>
          </a:p>
        </p:txBody>
      </p:sp>
      <p:sp>
        <p:nvSpPr>
          <p:cNvPr id="197" name="Google Shape;197;p22"/>
          <p:cNvSpPr/>
          <p:nvPr/>
        </p:nvSpPr>
        <p:spPr>
          <a:xfrm>
            <a:off x="9329525" y="4203875"/>
            <a:ext cx="2128800" cy="965100"/>
          </a:xfrm>
          <a:prstGeom prst="wedgeRoundRectCallout">
            <a:avLst>
              <a:gd fmla="val -95725" name="adj1"/>
              <a:gd fmla="val -20322"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Nowhere to track costs and spend</a:t>
            </a:r>
            <a:endParaRPr/>
          </a:p>
        </p:txBody>
      </p:sp>
      <p:sp>
        <p:nvSpPr>
          <p:cNvPr id="198" name="Google Shape;198;p22"/>
          <p:cNvSpPr/>
          <p:nvPr/>
        </p:nvSpPr>
        <p:spPr>
          <a:xfrm>
            <a:off x="8732275" y="5461300"/>
            <a:ext cx="2128800" cy="965100"/>
          </a:xfrm>
          <a:prstGeom prst="wedgeRoundRectCallout">
            <a:avLst>
              <a:gd fmla="val -118970" name="adj1"/>
              <a:gd fmla="val -48909"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Can’t do tasks myself - a lack of access, training and automation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4" name="Google Shape;204;p23"/>
          <p:cNvSpPr txBox="1"/>
          <p:nvPr>
            <p:ph type="title"/>
          </p:nvPr>
        </p:nvSpPr>
        <p:spPr>
          <a:xfrm>
            <a:off x="1600200" y="121924"/>
            <a:ext cx="14043900" cy="1045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a:t>
            </a:r>
            <a:r>
              <a:rPr lang="en-US"/>
              <a:t>gents Process and Activities Overview</a:t>
            </a:r>
            <a:endParaRPr/>
          </a:p>
        </p:txBody>
      </p:sp>
      <p:sp>
        <p:nvSpPr>
          <p:cNvPr id="205" name="Google Shape;205;p23"/>
          <p:cNvSpPr txBox="1"/>
          <p:nvPr>
            <p:ph idx="12" type="sldNum"/>
          </p:nvPr>
        </p:nvSpPr>
        <p:spPr>
          <a:xfrm>
            <a:off x="15694800" y="8534567"/>
            <a:ext cx="569100" cy="6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06" name="Google Shape;206;p23"/>
          <p:cNvPicPr preferRelativeResize="0"/>
          <p:nvPr/>
        </p:nvPicPr>
        <p:blipFill>
          <a:blip r:embed="rId4">
            <a:alphaModFix/>
          </a:blip>
          <a:stretch>
            <a:fillRect/>
          </a:stretch>
        </p:blipFill>
        <p:spPr>
          <a:xfrm>
            <a:off x="1089467" y="1040901"/>
            <a:ext cx="10013070" cy="52332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12" name="Google Shape;212;p24"/>
          <p:cNvSpPr txBox="1"/>
          <p:nvPr>
            <p:ph type="title"/>
          </p:nvPr>
        </p:nvSpPr>
        <p:spPr>
          <a:xfrm>
            <a:off x="1600200" y="121924"/>
            <a:ext cx="14043900" cy="1045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Agents Onboarding</a:t>
            </a:r>
            <a:endParaRPr/>
          </a:p>
        </p:txBody>
      </p:sp>
      <p:sp>
        <p:nvSpPr>
          <p:cNvPr id="213" name="Google Shape;213;p24"/>
          <p:cNvSpPr txBox="1"/>
          <p:nvPr>
            <p:ph idx="12" type="sldNum"/>
          </p:nvPr>
        </p:nvSpPr>
        <p:spPr>
          <a:xfrm>
            <a:off x="15694800" y="8534567"/>
            <a:ext cx="569100" cy="6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14" name="Google Shape;214;p24"/>
          <p:cNvPicPr preferRelativeResize="0"/>
          <p:nvPr/>
        </p:nvPicPr>
        <p:blipFill>
          <a:blip r:embed="rId4">
            <a:alphaModFix/>
          </a:blip>
          <a:stretch>
            <a:fillRect/>
          </a:stretch>
        </p:blipFill>
        <p:spPr>
          <a:xfrm>
            <a:off x="203200" y="1078643"/>
            <a:ext cx="11785598" cy="487568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20" name="Google Shape;220;p25"/>
          <p:cNvSpPr txBox="1"/>
          <p:nvPr>
            <p:ph type="title"/>
          </p:nvPr>
        </p:nvSpPr>
        <p:spPr>
          <a:xfrm>
            <a:off x="1600200" y="121924"/>
            <a:ext cx="14043900" cy="1045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Agents Ongoing Management</a:t>
            </a:r>
            <a:endParaRPr/>
          </a:p>
        </p:txBody>
      </p:sp>
      <p:sp>
        <p:nvSpPr>
          <p:cNvPr id="221" name="Google Shape;221;p25"/>
          <p:cNvSpPr txBox="1"/>
          <p:nvPr>
            <p:ph idx="12" type="sldNum"/>
          </p:nvPr>
        </p:nvSpPr>
        <p:spPr>
          <a:xfrm>
            <a:off x="15694800" y="8534567"/>
            <a:ext cx="569100" cy="6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22" name="Google Shape;222;p25"/>
          <p:cNvPicPr preferRelativeResize="0"/>
          <p:nvPr/>
        </p:nvPicPr>
        <p:blipFill>
          <a:blip r:embed="rId4">
            <a:alphaModFix/>
          </a:blip>
          <a:stretch>
            <a:fillRect/>
          </a:stretch>
        </p:blipFill>
        <p:spPr>
          <a:xfrm>
            <a:off x="1363500" y="965434"/>
            <a:ext cx="8116965" cy="53892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28" name="Google Shape;228;p26"/>
          <p:cNvSpPr txBox="1"/>
          <p:nvPr>
            <p:ph type="title"/>
          </p:nvPr>
        </p:nvSpPr>
        <p:spPr>
          <a:xfrm>
            <a:off x="1600200" y="121924"/>
            <a:ext cx="14043900" cy="1045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Agents Decommissioning</a:t>
            </a:r>
            <a:endParaRPr/>
          </a:p>
        </p:txBody>
      </p:sp>
      <p:sp>
        <p:nvSpPr>
          <p:cNvPr id="229" name="Google Shape;229;p26"/>
          <p:cNvSpPr txBox="1"/>
          <p:nvPr>
            <p:ph idx="12" type="sldNum"/>
          </p:nvPr>
        </p:nvSpPr>
        <p:spPr>
          <a:xfrm>
            <a:off x="15694800" y="8534567"/>
            <a:ext cx="569100" cy="6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30" name="Google Shape;230;p26"/>
          <p:cNvPicPr preferRelativeResize="0"/>
          <p:nvPr/>
        </p:nvPicPr>
        <p:blipFill>
          <a:blip r:embed="rId4">
            <a:alphaModFix/>
          </a:blip>
          <a:stretch>
            <a:fillRect/>
          </a:stretch>
        </p:blipFill>
        <p:spPr>
          <a:xfrm>
            <a:off x="3024292" y="1767926"/>
            <a:ext cx="11785596" cy="353090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Pain points / opportunity areas</a:t>
            </a:r>
            <a:endParaRPr/>
          </a:p>
        </p:txBody>
      </p:sp>
      <p:sp>
        <p:nvSpPr>
          <p:cNvPr id="237" name="Google Shape;237;p27"/>
          <p:cNvSpPr txBox="1"/>
          <p:nvPr>
            <p:ph idx="1" type="subTitle"/>
          </p:nvPr>
        </p:nvSpPr>
        <p:spPr>
          <a:xfrm>
            <a:off x="5966475" y="1332475"/>
            <a:ext cx="5766900" cy="48519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en-US" sz="2000"/>
              <a:t>Different teams have been thinking about these problems separately </a:t>
            </a:r>
            <a:endParaRPr sz="2000"/>
          </a:p>
          <a:p>
            <a:pPr indent="-355600" lvl="0" marL="457200" rtl="0" algn="l">
              <a:spcBef>
                <a:spcPts val="1000"/>
              </a:spcBef>
              <a:spcAft>
                <a:spcPts val="0"/>
              </a:spcAft>
              <a:buSzPts val="2000"/>
              <a:buChar char="●"/>
            </a:pPr>
            <a:r>
              <a:rPr lang="en-US" sz="2000"/>
              <a:t>There have been a number of suggested improvements from each team about what would work for them</a:t>
            </a:r>
            <a:endParaRPr sz="2000"/>
          </a:p>
          <a:p>
            <a:pPr indent="-355600" lvl="0" marL="457200" rtl="0" algn="l">
              <a:spcBef>
                <a:spcPts val="1000"/>
              </a:spcBef>
              <a:spcAft>
                <a:spcPts val="1000"/>
              </a:spcAft>
              <a:buSzPts val="2000"/>
              <a:buChar char="●"/>
            </a:pPr>
            <a:r>
              <a:rPr lang="en-US" sz="2000"/>
              <a:t>Now is the time to step back and think about a longer term solution that works for KOKO</a:t>
            </a:r>
            <a:endParaRPr sz="2000"/>
          </a:p>
        </p:txBody>
      </p:sp>
      <p:sp>
        <p:nvSpPr>
          <p:cNvPr id="238" name="Google Shape;238;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39" name="Google Shape;239;p27"/>
          <p:cNvSpPr/>
          <p:nvPr/>
        </p:nvSpPr>
        <p:spPr>
          <a:xfrm>
            <a:off x="222650" y="1058175"/>
            <a:ext cx="5766900" cy="5126100"/>
          </a:xfrm>
          <a:prstGeom prst="triangle">
            <a:avLst>
              <a:gd fmla="val 49810" name="adj"/>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 name="Google Shape;240;p27"/>
          <p:cNvCxnSpPr/>
          <p:nvPr/>
        </p:nvCxnSpPr>
        <p:spPr>
          <a:xfrm>
            <a:off x="1205500" y="5068200"/>
            <a:ext cx="3817500" cy="0"/>
          </a:xfrm>
          <a:prstGeom prst="straightConnector1">
            <a:avLst/>
          </a:prstGeom>
          <a:noFill/>
          <a:ln cap="flat" cmpd="sng" w="9525">
            <a:solidFill>
              <a:srgbClr val="F3F3F3"/>
            </a:solidFill>
            <a:prstDash val="solid"/>
            <a:round/>
            <a:headEnd len="med" w="med" type="none"/>
            <a:tailEnd len="med" w="med" type="none"/>
          </a:ln>
        </p:spPr>
      </p:cxnSp>
      <p:cxnSp>
        <p:nvCxnSpPr>
          <p:cNvPr id="241" name="Google Shape;241;p27"/>
          <p:cNvCxnSpPr/>
          <p:nvPr/>
        </p:nvCxnSpPr>
        <p:spPr>
          <a:xfrm flipH="1" rot="10800000">
            <a:off x="1768075" y="4165400"/>
            <a:ext cx="2692500" cy="300"/>
          </a:xfrm>
          <a:prstGeom prst="straightConnector1">
            <a:avLst/>
          </a:prstGeom>
          <a:noFill/>
          <a:ln cap="flat" cmpd="sng" w="9525">
            <a:solidFill>
              <a:srgbClr val="F3F3F3"/>
            </a:solidFill>
            <a:prstDash val="solid"/>
            <a:round/>
            <a:headEnd len="med" w="med" type="none"/>
            <a:tailEnd len="med" w="med" type="none"/>
          </a:ln>
        </p:spPr>
      </p:cxnSp>
      <p:sp>
        <p:nvSpPr>
          <p:cNvPr id="242" name="Google Shape;242;p27"/>
          <p:cNvSpPr txBox="1"/>
          <p:nvPr/>
        </p:nvSpPr>
        <p:spPr>
          <a:xfrm>
            <a:off x="1200150" y="5204650"/>
            <a:ext cx="3713700" cy="64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F3F3F3"/>
                </a:solidFill>
                <a:latin typeface="Nunito"/>
                <a:ea typeface="Nunito"/>
                <a:cs typeface="Nunito"/>
                <a:sym typeface="Nunito"/>
              </a:rPr>
              <a:t>The foundations tracking the agent network are weak  due to disparate information being managed in different systems</a:t>
            </a:r>
            <a:endParaRPr b="1">
              <a:solidFill>
                <a:srgbClr val="F3F3F3"/>
              </a:solidFill>
              <a:latin typeface="Nunito"/>
              <a:ea typeface="Nunito"/>
              <a:cs typeface="Nunito"/>
              <a:sym typeface="Nunito"/>
            </a:endParaRPr>
          </a:p>
        </p:txBody>
      </p:sp>
      <p:sp>
        <p:nvSpPr>
          <p:cNvPr id="243" name="Google Shape;243;p27"/>
          <p:cNvSpPr txBox="1"/>
          <p:nvPr/>
        </p:nvSpPr>
        <p:spPr>
          <a:xfrm>
            <a:off x="1473400" y="4214050"/>
            <a:ext cx="2933400" cy="64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F3F3F3"/>
                </a:solidFill>
                <a:latin typeface="Nunito"/>
                <a:ea typeface="Nunito"/>
                <a:cs typeface="Nunito"/>
                <a:sym typeface="Nunito"/>
              </a:rPr>
              <a:t>Can’t manage and operate the network because no one knows who has done what</a:t>
            </a:r>
            <a:endParaRPr b="1">
              <a:solidFill>
                <a:srgbClr val="F3F3F3"/>
              </a:solidFill>
              <a:latin typeface="Nunito"/>
              <a:ea typeface="Nunito"/>
              <a:cs typeface="Nunito"/>
              <a:sym typeface="Nunito"/>
            </a:endParaRPr>
          </a:p>
        </p:txBody>
      </p:sp>
      <p:sp>
        <p:nvSpPr>
          <p:cNvPr id="244" name="Google Shape;244;p27"/>
          <p:cNvSpPr txBox="1"/>
          <p:nvPr/>
        </p:nvSpPr>
        <p:spPr>
          <a:xfrm>
            <a:off x="2106000" y="3476400"/>
            <a:ext cx="1902000" cy="64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F3F3F3"/>
                </a:solidFill>
                <a:latin typeface="Nunito"/>
                <a:ea typeface="Nunito"/>
                <a:cs typeface="Nunito"/>
                <a:sym typeface="Nunito"/>
              </a:rPr>
              <a:t>Can’t make strategic decisions</a:t>
            </a:r>
            <a:endParaRPr b="1">
              <a:solidFill>
                <a:srgbClr val="F3F3F3"/>
              </a:solidFill>
              <a:latin typeface="Nunito"/>
              <a:ea typeface="Nunito"/>
              <a:cs typeface="Nunito"/>
              <a:sym typeface="Nunito"/>
            </a:endParaRPr>
          </a:p>
        </p:txBody>
      </p:sp>
      <p:sp>
        <p:nvSpPr>
          <p:cNvPr id="245" name="Google Shape;245;p27"/>
          <p:cNvSpPr txBox="1"/>
          <p:nvPr/>
        </p:nvSpPr>
        <p:spPr>
          <a:xfrm>
            <a:off x="2435400" y="2293400"/>
            <a:ext cx="1243200" cy="64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F3F3F3"/>
                </a:solidFill>
                <a:latin typeface="Nunito"/>
                <a:ea typeface="Nunito"/>
                <a:cs typeface="Nunito"/>
                <a:sym typeface="Nunito"/>
              </a:rPr>
              <a:t>Can’t license this set up to other markets</a:t>
            </a:r>
            <a:endParaRPr b="1">
              <a:solidFill>
                <a:srgbClr val="F3F3F3"/>
              </a:solidFill>
              <a:latin typeface="Nunito"/>
              <a:ea typeface="Nunito"/>
              <a:cs typeface="Nunito"/>
              <a:sym typeface="Nunito"/>
            </a:endParaRPr>
          </a:p>
        </p:txBody>
      </p:sp>
      <p:cxnSp>
        <p:nvCxnSpPr>
          <p:cNvPr id="246" name="Google Shape;246;p27"/>
          <p:cNvCxnSpPr/>
          <p:nvPr/>
        </p:nvCxnSpPr>
        <p:spPr>
          <a:xfrm>
            <a:off x="2258500" y="3278525"/>
            <a:ext cx="1769400" cy="0"/>
          </a:xfrm>
          <a:prstGeom prst="straightConnector1">
            <a:avLst/>
          </a:prstGeom>
          <a:noFill/>
          <a:ln cap="flat" cmpd="sng" w="9525">
            <a:solidFill>
              <a:srgbClr val="F3F3F3"/>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Next steps</a:t>
            </a:r>
            <a:endParaRPr/>
          </a:p>
        </p:txBody>
      </p:sp>
      <p:sp>
        <p:nvSpPr>
          <p:cNvPr id="253" name="Google Shape;253;p28"/>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AutoNum type="arabicPeriod"/>
            </a:pPr>
            <a:r>
              <a:rPr lang="en-US"/>
              <a:t>Review current roadmaps and look for overlap with existing initiatives</a:t>
            </a:r>
            <a:endParaRPr/>
          </a:p>
          <a:p>
            <a:pPr indent="-406400" lvl="0" marL="457200" rtl="0" algn="l">
              <a:spcBef>
                <a:spcPts val="2000"/>
              </a:spcBef>
              <a:spcAft>
                <a:spcPts val="0"/>
              </a:spcAft>
              <a:buSzPts val="2800"/>
              <a:buAutoNum type="arabicPeriod"/>
            </a:pPr>
            <a:r>
              <a:rPr lang="en-US"/>
              <a:t>Map current tools to functionalities and detail pain points</a:t>
            </a:r>
            <a:endParaRPr/>
          </a:p>
          <a:p>
            <a:pPr indent="-406400" lvl="0" marL="457200" rtl="0" algn="l">
              <a:spcBef>
                <a:spcPts val="2000"/>
              </a:spcBef>
              <a:spcAft>
                <a:spcPts val="2000"/>
              </a:spcAft>
              <a:buSzPts val="2800"/>
              <a:buAutoNum type="arabicPeriod"/>
            </a:pPr>
            <a:r>
              <a:rPr lang="en-US"/>
              <a:t>Outline quick wins, short term and long term priority projects</a:t>
            </a:r>
            <a:endParaRPr/>
          </a:p>
        </p:txBody>
      </p:sp>
      <p:sp>
        <p:nvSpPr>
          <p:cNvPr id="254" name="Google Shape;254;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